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y="5143500" cx="9144000"/>
  <p:notesSz cx="6858000" cy="9144000"/>
  <p:embeddedFontLst>
    <p:embeddedFont>
      <p:font typeface="Helvetica Neue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CA51C1-3DAF-4547-806C-B27973D61632}">
  <a:tblStyle styleId="{24CA51C1-3DAF-4547-806C-B27973D61632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HelveticaNeue-boldItalic.fntdata"/><Relationship Id="rId25" Type="http://schemas.openxmlformats.org/officeDocument/2006/relationships/slide" Target="slides/slide20.xml"/><Relationship Id="rId120" Type="http://schemas.openxmlformats.org/officeDocument/2006/relationships/font" Target="fonts/HelveticaNeue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HelveticaNeue-regular.fntdata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Shape 1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Shape 1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Shape 1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Shape 1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Shape 1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Shape 1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Shape 1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~ 10 - 15 minutes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 to reread the papers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Should be ~25 minutes in by this point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~ 45 minutes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~ 60 minutes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11 -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666128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17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11 - 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8842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 </a:t>
            </a: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17 Feb 2016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oumith/convnet-benchmarks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BVLC/caffe/wiki/Model-Zoo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1.jpg"/><Relationship Id="rId4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1.jpg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5.png"/><Relationship Id="rId4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www.udacity.com/course/cs344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3.png"/><Relationship Id="rId4" Type="http://schemas.openxmlformats.org/officeDocument/2006/relationships/hyperlink" Target="http://torch.ch/blog/2016/02/04/resnets.html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666128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11: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CNNs in Practice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Today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895350"/>
            <a:ext cx="8229600" cy="350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Working with CNNs in practice: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Making the most of your data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Data augmentation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Transfer learning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All about convolutions: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How to arrange them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How to compute them fast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“Implementation details”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GPU / CPU, bottlenecks, distributed training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9" name="Shape 1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0" y="1315125"/>
            <a:ext cx="3917325" cy="27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Shape 1260"/>
          <p:cNvSpPr txBox="1"/>
          <p:nvPr/>
        </p:nvSpPr>
        <p:spPr>
          <a:xfrm>
            <a:off x="2106050" y="61050"/>
            <a:ext cx="4096799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Bottlenecks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to be aware of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66" name="Shape 1266"/>
          <p:cNvSpPr txBox="1"/>
          <p:nvPr/>
        </p:nvSpPr>
        <p:spPr>
          <a:xfrm>
            <a:off x="375900" y="357125"/>
            <a:ext cx="83169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GPU - CPU communication is a bottleneck.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CPU </a:t>
            </a:r>
            <a:r>
              <a:rPr lang="en" sz="3000"/>
              <a:t>data prefetch+augment thread running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while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GPU</a:t>
            </a:r>
            <a:r>
              <a:rPr lang="en" sz="3000"/>
              <a:t> performs forward/backward pass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Shape 127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2" name="Shape 1272"/>
          <p:cNvSpPr txBox="1"/>
          <p:nvPr/>
        </p:nvSpPr>
        <p:spPr>
          <a:xfrm>
            <a:off x="375900" y="357125"/>
            <a:ext cx="83169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CPU - disk bottleneck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Hard disk is slow to read from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=&gt; Pre-processed images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stored contiguously in files, read as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raw byte stream from SSD disk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651" y="473125"/>
            <a:ext cx="2876150" cy="21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Shape 1274"/>
          <p:cNvSpPr txBox="1"/>
          <p:nvPr/>
        </p:nvSpPr>
        <p:spPr>
          <a:xfrm>
            <a:off x="5755625" y="34800"/>
            <a:ext cx="3225899" cy="4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Moving parts lol</a:t>
            </a:r>
          </a:p>
        </p:txBody>
      </p:sp>
      <p:cxnSp>
        <p:nvCxnSpPr>
          <p:cNvPr id="1275" name="Shape 1275"/>
          <p:cNvCxnSpPr>
            <a:stCxn id="1274" idx="2"/>
          </p:cNvCxnSpPr>
          <p:nvPr/>
        </p:nvCxnSpPr>
        <p:spPr>
          <a:xfrm>
            <a:off x="7368574" y="522299"/>
            <a:ext cx="69600" cy="3944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76" name="Shape 1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294" y="2649341"/>
            <a:ext cx="2232800" cy="1918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Shape 1277"/>
          <p:cNvCxnSpPr/>
          <p:nvPr/>
        </p:nvCxnSpPr>
        <p:spPr>
          <a:xfrm>
            <a:off x="4866100" y="3359925"/>
            <a:ext cx="1156500" cy="3416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83" name="Shape 1283"/>
          <p:cNvSpPr txBox="1"/>
          <p:nvPr/>
        </p:nvSpPr>
        <p:spPr>
          <a:xfrm>
            <a:off x="375900" y="357125"/>
            <a:ext cx="83169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GPU memory bottleneck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Titan X: 12 GB &lt;- currently the 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GTX 980 Ti: 6 GB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e.g.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AlexNet: ~3GB needed with batch size 256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89" name="Shape 1289"/>
          <p:cNvSpPr txBox="1"/>
          <p:nvPr/>
        </p:nvSpPr>
        <p:spPr>
          <a:xfrm>
            <a:off x="1604250" y="2005950"/>
            <a:ext cx="59355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Floating Point Precision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295" name="Shape 129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96" name="Shape 1296"/>
          <p:cNvSpPr/>
          <p:nvPr/>
        </p:nvSpPr>
        <p:spPr>
          <a:xfrm>
            <a:off x="2921525" y="2830925"/>
            <a:ext cx="173399" cy="15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457200" y="1047750"/>
            <a:ext cx="42428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64 bit “double” precision is default in a lot of programming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32 bit “single” precision is typically used for CNNs for performance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303" name="Shape 130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4" name="Shape 1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100" y="1200150"/>
            <a:ext cx="4370998" cy="26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/>
          <p:nvPr/>
        </p:nvSpPr>
        <p:spPr>
          <a:xfrm>
            <a:off x="6529775" y="3616200"/>
            <a:ext cx="967499" cy="2138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2921525" y="2830925"/>
            <a:ext cx="173399" cy="15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7" name="Shape 1307"/>
          <p:cNvCxnSpPr>
            <a:stCxn id="1306" idx="2"/>
            <a:endCxn id="1305" idx="1"/>
          </p:cNvCxnSpPr>
          <p:nvPr/>
        </p:nvCxnSpPr>
        <p:spPr>
          <a:xfrm flipH="1" rot="-5400000">
            <a:off x="4399474" y="1592674"/>
            <a:ext cx="739200" cy="35217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8" name="Shape 1308"/>
          <p:cNvSpPr txBox="1"/>
          <p:nvPr>
            <p:ph idx="1" type="body"/>
          </p:nvPr>
        </p:nvSpPr>
        <p:spPr>
          <a:xfrm>
            <a:off x="457200" y="1047750"/>
            <a:ext cx="42428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64 bit “double” precision is default in a lot of programming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32 bit “single” precision is typically used for CNNs for performance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Including cs231n homework!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314" name="Shape 1314"/>
          <p:cNvSpPr txBox="1"/>
          <p:nvPr>
            <p:ph idx="1" type="body"/>
          </p:nvPr>
        </p:nvSpPr>
        <p:spPr>
          <a:xfrm>
            <a:off x="457200" y="1047750"/>
            <a:ext cx="37304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Prediction</a:t>
            </a:r>
            <a:r>
              <a:rPr lang="en" sz="1800"/>
              <a:t>: 16 bit “half” precision will be the new standard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Already supported in cuDNN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Nervana fp16 kernels are the fastest right now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Hardware support in next-gen NVIDIA cards (Pascal)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Not yet supported in torch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15" name="Shape 131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16" name="Shape 1316"/>
          <p:cNvSpPr/>
          <p:nvPr/>
        </p:nvSpPr>
        <p:spPr>
          <a:xfrm>
            <a:off x="2921525" y="2830925"/>
            <a:ext cx="173399" cy="15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7" name="Shape 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725" y="894339"/>
            <a:ext cx="4669249" cy="1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Shape 1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375" y="2077191"/>
            <a:ext cx="4683944" cy="11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Shape 1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125" y="3345550"/>
            <a:ext cx="4610199" cy="118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Shape 1320"/>
          <p:cNvSpPr txBox="1"/>
          <p:nvPr/>
        </p:nvSpPr>
        <p:spPr>
          <a:xfrm>
            <a:off x="6078025" y="239675"/>
            <a:ext cx="2922299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Benchmarks on Titan X, from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https://github.com/soumith/convnet-benchmarks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6" name="Shape 13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457200" y="1047750"/>
            <a:ext cx="84653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How low can we go?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Gupta et al, 2015: </a:t>
            </a:r>
            <a:br>
              <a:rPr lang="en" sz="1800"/>
            </a:br>
            <a:r>
              <a:rPr lang="en" sz="1800"/>
              <a:t>Train with </a:t>
            </a:r>
            <a:r>
              <a:rPr b="1" lang="en" sz="1800"/>
              <a:t>16-bit fixed point</a:t>
            </a:r>
            <a:r>
              <a:rPr lang="en" sz="1800"/>
              <a:t> with stochastic rounding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328" name="Shape 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4" y="2195750"/>
            <a:ext cx="6116700" cy="20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Shape 1329"/>
          <p:cNvSpPr txBox="1"/>
          <p:nvPr/>
        </p:nvSpPr>
        <p:spPr>
          <a:xfrm>
            <a:off x="486550" y="4156200"/>
            <a:ext cx="15578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CNNs on MNIST</a:t>
            </a:r>
          </a:p>
        </p:txBody>
      </p:sp>
      <p:sp>
        <p:nvSpPr>
          <p:cNvPr id="1330" name="Shape 1330"/>
          <p:cNvSpPr txBox="1"/>
          <p:nvPr/>
        </p:nvSpPr>
        <p:spPr>
          <a:xfrm>
            <a:off x="3793525" y="4311325"/>
            <a:ext cx="52799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Gupta et al, “Deep Learning with Limited Numerical Precision”, ICML 2015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36" name="Shape 13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457200" y="1047750"/>
            <a:ext cx="8465399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How low can we go?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Courbariaux et al, 2015: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Train with</a:t>
            </a:r>
            <a:r>
              <a:rPr b="1" lang="en" sz="1800">
                <a:solidFill>
                  <a:schemeClr val="dk1"/>
                </a:solidFill>
              </a:rPr>
              <a:t> 10-bit activations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12-bit parameter updates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38" name="Shape 1338"/>
          <p:cNvSpPr txBox="1"/>
          <p:nvPr/>
        </p:nvSpPr>
        <p:spPr>
          <a:xfrm>
            <a:off x="226725" y="4227150"/>
            <a:ext cx="89232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Courbariaux et al, </a:t>
            </a:r>
            <a:r>
              <a:rPr lang="en" sz="1200"/>
              <a:t>“Training Deep Neural Networks with Low Precision Multiplications”, ICLR 2015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" name="Shape 127"/>
          <p:cNvSpPr txBox="1"/>
          <p:nvPr/>
        </p:nvSpPr>
        <p:spPr>
          <a:xfrm>
            <a:off x="2359550" y="1858775"/>
            <a:ext cx="4158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Data Augmentation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Shape 134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4" name="Shape 13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Floating point precision</a:t>
            </a:r>
          </a:p>
        </p:txBody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457200" y="1047750"/>
            <a:ext cx="60318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How low can we go?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Courbariaux and Bengio, February 9 2016: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Train with </a:t>
            </a:r>
            <a:r>
              <a:rPr b="1" lang="en" sz="1800">
                <a:solidFill>
                  <a:schemeClr val="dk1"/>
                </a:solidFill>
              </a:rPr>
              <a:t>1-bit activations and weights</a:t>
            </a:r>
            <a:r>
              <a:rPr lang="en" sz="1800">
                <a:solidFill>
                  <a:schemeClr val="dk1"/>
                </a:solidFill>
              </a:rPr>
              <a:t>!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All activations and weights are +1 or -1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Fast multiplication with bitwise XNOR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(Gradients use higher precision)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346" name="Shape 1346"/>
          <p:cNvSpPr txBox="1"/>
          <p:nvPr/>
        </p:nvSpPr>
        <p:spPr>
          <a:xfrm>
            <a:off x="226725" y="4227150"/>
            <a:ext cx="89232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Courbariaux et al, </a:t>
            </a:r>
            <a:r>
              <a:rPr lang="en" sz="1200"/>
              <a:t>“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BinaryNet: Training Deep Neural Networks with Weights and Activations Constrained to +1 or -1</a:t>
            </a:r>
            <a:r>
              <a:rPr lang="en" sz="1000"/>
              <a:t>”, arXiv 2016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 details: Recap</a:t>
            </a:r>
          </a:p>
        </p:txBody>
      </p:sp>
      <p:sp>
        <p:nvSpPr>
          <p:cNvPr id="1352" name="Shape 135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GPUs much faster than CPUs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Distributed training is sometimes used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Not needed for small problems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Be aware of bottlenecks: CPU / GPU, CPU / disk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Low precison makes things faster and still works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32 bit is standard now, 16 bit soon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In the future: binary nets?</a:t>
            </a:r>
          </a:p>
        </p:txBody>
      </p:sp>
      <p:sp>
        <p:nvSpPr>
          <p:cNvPr id="1353" name="Shape 135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  <p:sp>
        <p:nvSpPr>
          <p:cNvPr id="1359" name="Shape 135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Data augmentation: artificially expand your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Transfer learning: CNNs without huge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All about convolutions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Implementation details</a:t>
            </a:r>
          </a:p>
        </p:txBody>
      </p:sp>
      <p:sp>
        <p:nvSpPr>
          <p:cNvPr id="1360" name="Shape 136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Augmentation</a:t>
            </a: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350" y="2210150"/>
            <a:ext cx="898774" cy="14496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5" name="Shape 135"/>
          <p:cNvSpPr/>
          <p:nvPr/>
        </p:nvSpPr>
        <p:spPr>
          <a:xfrm>
            <a:off x="471125" y="2506275"/>
            <a:ext cx="1069200" cy="8574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1754125" y="2954325"/>
            <a:ext cx="7535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" name="Shape 137"/>
          <p:cNvSpPr txBox="1"/>
          <p:nvPr/>
        </p:nvSpPr>
        <p:spPr>
          <a:xfrm>
            <a:off x="1143175" y="1610375"/>
            <a:ext cx="1201499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Load image and label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337150" y="1365575"/>
            <a:ext cx="72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“cat”</a:t>
            </a:r>
          </a:p>
        </p:txBody>
      </p:sp>
      <p:cxnSp>
        <p:nvCxnSpPr>
          <p:cNvPr id="139" name="Shape 139"/>
          <p:cNvCxnSpPr>
            <a:endCxn id="138" idx="1"/>
          </p:cNvCxnSpPr>
          <p:nvPr/>
        </p:nvCxnSpPr>
        <p:spPr>
          <a:xfrm flipH="1" rot="10800000">
            <a:off x="1703350" y="1562375"/>
            <a:ext cx="1633800" cy="96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" name="Shape 140"/>
          <p:cNvSpPr/>
          <p:nvPr/>
        </p:nvSpPr>
        <p:spPr>
          <a:xfrm rot="5399177">
            <a:off x="5826242" y="2398422"/>
            <a:ext cx="1252500" cy="11117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3780475" y="2934975"/>
            <a:ext cx="17594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2" name="Shape 142"/>
          <p:cNvSpPr txBox="1"/>
          <p:nvPr/>
        </p:nvSpPr>
        <p:spPr>
          <a:xfrm>
            <a:off x="6003104" y="2757525"/>
            <a:ext cx="8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7878130" y="2027625"/>
            <a:ext cx="1435799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Compute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loss</a:t>
            </a:r>
          </a:p>
        </p:txBody>
      </p:sp>
      <p:cxnSp>
        <p:nvCxnSpPr>
          <p:cNvPr id="144" name="Shape 144"/>
          <p:cNvCxnSpPr>
            <a:stCxn id="138" idx="3"/>
          </p:cNvCxnSpPr>
          <p:nvPr/>
        </p:nvCxnSpPr>
        <p:spPr>
          <a:xfrm>
            <a:off x="4065550" y="1562375"/>
            <a:ext cx="3604800" cy="63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7120375" y="2689674"/>
            <a:ext cx="509099" cy="11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Augmentation</a:t>
            </a:r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350" y="2210150"/>
            <a:ext cx="898774" cy="14496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3" name="Shape 153"/>
          <p:cNvSpPr/>
          <p:nvPr/>
        </p:nvSpPr>
        <p:spPr>
          <a:xfrm>
            <a:off x="471125" y="2506275"/>
            <a:ext cx="1069200" cy="857400"/>
          </a:xfrm>
          <a:prstGeom prst="can">
            <a:avLst>
              <a:gd fmla="val 25000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1754125" y="2954325"/>
            <a:ext cx="7535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1143175" y="1610375"/>
            <a:ext cx="1201499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Load image and label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337150" y="1365575"/>
            <a:ext cx="728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“cat”</a:t>
            </a:r>
          </a:p>
        </p:txBody>
      </p:sp>
      <p:cxnSp>
        <p:nvCxnSpPr>
          <p:cNvPr id="157" name="Shape 157"/>
          <p:cNvCxnSpPr>
            <a:endCxn id="156" idx="1"/>
          </p:cNvCxnSpPr>
          <p:nvPr/>
        </p:nvCxnSpPr>
        <p:spPr>
          <a:xfrm flipH="1" rot="10800000">
            <a:off x="1703350" y="1562375"/>
            <a:ext cx="1633800" cy="96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/>
          <p:nvPr/>
        </p:nvSpPr>
        <p:spPr>
          <a:xfrm rot="5399177">
            <a:off x="5826242" y="2398422"/>
            <a:ext cx="1252500" cy="1111799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9" name="Shape 159"/>
          <p:cNvCxnSpPr/>
          <p:nvPr/>
        </p:nvCxnSpPr>
        <p:spPr>
          <a:xfrm>
            <a:off x="5053300" y="2934975"/>
            <a:ext cx="4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" name="Shape 160"/>
          <p:cNvSpPr txBox="1"/>
          <p:nvPr/>
        </p:nvSpPr>
        <p:spPr>
          <a:xfrm>
            <a:off x="6003104" y="2757525"/>
            <a:ext cx="8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CNN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7878130" y="2027625"/>
            <a:ext cx="1435799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Compute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loss</a:t>
            </a:r>
          </a:p>
        </p:txBody>
      </p:sp>
      <p:cxnSp>
        <p:nvCxnSpPr>
          <p:cNvPr id="162" name="Shape 162"/>
          <p:cNvCxnSpPr>
            <a:stCxn id="156" idx="3"/>
          </p:cNvCxnSpPr>
          <p:nvPr/>
        </p:nvCxnSpPr>
        <p:spPr>
          <a:xfrm>
            <a:off x="4065550" y="1562375"/>
            <a:ext cx="3604800" cy="63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" name="Shape 163"/>
          <p:cNvCxnSpPr/>
          <p:nvPr/>
        </p:nvCxnSpPr>
        <p:spPr>
          <a:xfrm flipH="1" rot="10800000">
            <a:off x="7120375" y="2689674"/>
            <a:ext cx="509099" cy="11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4" name="Shape 164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3984950" y="2210150"/>
            <a:ext cx="898774" cy="14496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65" name="Shape 165"/>
          <p:cNvCxnSpPr>
            <a:stCxn id="152" idx="2"/>
            <a:endCxn id="164" idx="2"/>
          </p:cNvCxnSpPr>
          <p:nvPr/>
        </p:nvCxnSpPr>
        <p:spPr>
          <a:xfrm flipH="1" rot="-5400000">
            <a:off x="3767187" y="2993349"/>
            <a:ext cx="600" cy="1333500"/>
          </a:xfrm>
          <a:prstGeom prst="curvedConnector3">
            <a:avLst>
              <a:gd fmla="val 5892082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2982825" y="4110775"/>
            <a:ext cx="156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Transform image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517" y="781091"/>
            <a:ext cx="1943568" cy="144239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2" name="Shape 17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3" name="Shape 173"/>
          <p:cNvSpPr txBox="1"/>
          <p:nvPr/>
        </p:nvSpPr>
        <p:spPr>
          <a:xfrm>
            <a:off x="133700" y="71725"/>
            <a:ext cx="45272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Change the pixels without changing the label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Train on transformed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VERY widely used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700" y="1310594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5" name="Shape 175"/>
          <p:cNvSpPr/>
          <p:nvPr/>
        </p:nvSpPr>
        <p:spPr>
          <a:xfrm>
            <a:off x="5331014" y="1527595"/>
            <a:ext cx="129899" cy="129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6" name="Shape 176"/>
          <p:cNvCxnSpPr/>
          <p:nvPr/>
        </p:nvCxnSpPr>
        <p:spPr>
          <a:xfrm flipH="1">
            <a:off x="5331019" y="771903"/>
            <a:ext cx="1451700" cy="763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" name="Shape 177"/>
          <p:cNvCxnSpPr/>
          <p:nvPr/>
        </p:nvCxnSpPr>
        <p:spPr>
          <a:xfrm flipH="1">
            <a:off x="5457240" y="780298"/>
            <a:ext cx="3276300" cy="75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 rot="10800000">
            <a:off x="5461140" y="1652888"/>
            <a:ext cx="3272400" cy="5747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9" name="Shape 179"/>
          <p:cNvCxnSpPr/>
          <p:nvPr/>
        </p:nvCxnSpPr>
        <p:spPr>
          <a:xfrm rot="10800000">
            <a:off x="5326806" y="1661288"/>
            <a:ext cx="1455900" cy="56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" name="Shape 180"/>
          <p:cNvSpPr txBox="1"/>
          <p:nvPr/>
        </p:nvSpPr>
        <p:spPr>
          <a:xfrm>
            <a:off x="6947150" y="2194498"/>
            <a:ext cx="2185800" cy="34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the computer sees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6" name="Shape 186"/>
          <p:cNvSpPr txBox="1"/>
          <p:nvPr/>
        </p:nvSpPr>
        <p:spPr>
          <a:xfrm>
            <a:off x="133700" y="71725"/>
            <a:ext cx="6369599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Horizontal flips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75" y="1907225"/>
            <a:ext cx="1530959" cy="24692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13386" y="1907230"/>
            <a:ext cx="1530963" cy="246929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89" name="Shape 189"/>
          <p:cNvCxnSpPr/>
          <p:nvPr/>
        </p:nvCxnSpPr>
        <p:spPr>
          <a:xfrm>
            <a:off x="4350795" y="3141879"/>
            <a:ext cx="6251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1725" y="1212075"/>
            <a:ext cx="86019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6" name="Shape 196"/>
          <p:cNvSpPr txBox="1"/>
          <p:nvPr/>
        </p:nvSpPr>
        <p:spPr>
          <a:xfrm>
            <a:off x="133700" y="71725"/>
            <a:ext cx="63695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2. Random crops/scales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800" y="688369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8" name="Shape 198"/>
          <p:cNvSpPr/>
          <p:nvPr/>
        </p:nvSpPr>
        <p:spPr>
          <a:xfrm>
            <a:off x="6948775" y="789425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7075728" y="679436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7024975" y="8488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6872575" y="7726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024967" y="1593079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892720" y="1661550"/>
            <a:ext cx="1328399" cy="1490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381725" y="1212075"/>
            <a:ext cx="86019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  <a:r>
              <a:rPr lang="en" sz="2000"/>
              <a:t>ResNet: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Pick random L in range [256, 480]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Resize training image, short side = L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Sample random 224 x 224 patch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0" name="Shape 210"/>
          <p:cNvSpPr txBox="1"/>
          <p:nvPr/>
        </p:nvSpPr>
        <p:spPr>
          <a:xfrm>
            <a:off x="133700" y="71725"/>
            <a:ext cx="63695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2. Random crops/scales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800" y="688369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2" name="Shape 212"/>
          <p:cNvSpPr/>
          <p:nvPr/>
        </p:nvSpPr>
        <p:spPr>
          <a:xfrm>
            <a:off x="6948775" y="789425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075728" y="679436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024975" y="8488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872575" y="772601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7024967" y="1593079"/>
            <a:ext cx="1509299" cy="1693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6892720" y="1661550"/>
            <a:ext cx="1328399" cy="1490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81725" y="1212075"/>
            <a:ext cx="86019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  <a:r>
              <a:rPr lang="en" sz="2000"/>
              <a:t>ResNet: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Pick random L in range [256, 480]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Resize training image, short side = L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Sample random 224 x 224 patch</a:t>
            </a:r>
            <a:br>
              <a:rPr lang="en" sz="2000"/>
            </a:b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Testing</a:t>
            </a:r>
            <a:r>
              <a:rPr lang="en" sz="2400"/>
              <a:t>: average a fixed set of crops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4" name="Shape 224"/>
          <p:cNvSpPr txBox="1"/>
          <p:nvPr/>
        </p:nvSpPr>
        <p:spPr>
          <a:xfrm>
            <a:off x="133700" y="71725"/>
            <a:ext cx="63695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2. Random crops/scales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800" y="688369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6" name="Shape 226"/>
          <p:cNvSpPr/>
          <p:nvPr/>
        </p:nvSpPr>
        <p:spPr>
          <a:xfrm>
            <a:off x="6851800" y="688376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851800" y="1985051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059550" y="1985051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7059550" y="688376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955675" y="1336714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381725" y="1212075"/>
            <a:ext cx="86019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Training</a:t>
            </a:r>
            <a:r>
              <a:rPr lang="en" sz="2400"/>
              <a:t>: sample random crops / scales</a:t>
            </a:r>
            <a:br>
              <a:rPr lang="en" sz="2000"/>
            </a:br>
            <a:r>
              <a:rPr lang="en" sz="2000"/>
              <a:t>ResNet: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Pick random L in range [256, 480]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Resize training image, short side = L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Sample random 224 x 224 patch</a:t>
            </a:r>
            <a:br>
              <a:rPr lang="en" sz="2000"/>
            </a:b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Testing</a:t>
            </a:r>
            <a:r>
              <a:rPr lang="en" sz="2400"/>
              <a:t>: average a fixed set of crops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ResNet: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Resize image at 5 scales:  {224, 256, 384, 480, 640}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For each size, use 10 224 x 224 crops: 4 corners + center, + flips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7" name="Shape 237"/>
          <p:cNvSpPr txBox="1"/>
          <p:nvPr/>
        </p:nvSpPr>
        <p:spPr>
          <a:xfrm>
            <a:off x="133700" y="71725"/>
            <a:ext cx="63695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2. Random crops/scales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800" y="688369"/>
            <a:ext cx="1703246" cy="274718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9" name="Shape 239"/>
          <p:cNvSpPr/>
          <p:nvPr/>
        </p:nvSpPr>
        <p:spPr>
          <a:xfrm>
            <a:off x="6851800" y="688376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851800" y="1985051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059550" y="1985051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7059550" y="688376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955675" y="1336714"/>
            <a:ext cx="1495499" cy="145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Administrative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Midterms are graded!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Pick up now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Or in Andrej, Justin, Albert, or Serena’s OH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Project milestone due today, 2/17 by midnight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Turn in to Assignments tab on Coursework!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Assignment 2 grades soon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Assignment 3 released, due 2/24</a:t>
            </a:r>
          </a:p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9" name="Shape 249"/>
          <p:cNvSpPr txBox="1"/>
          <p:nvPr/>
        </p:nvSpPr>
        <p:spPr>
          <a:xfrm>
            <a:off x="133700" y="717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3. Color jitter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381725" y="1212075"/>
            <a:ext cx="37179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51" name="Shape 251"/>
          <p:cNvSpPr txBox="1"/>
          <p:nvPr/>
        </p:nvSpPr>
        <p:spPr>
          <a:xfrm>
            <a:off x="381725" y="1212075"/>
            <a:ext cx="39318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Simple</a:t>
            </a:r>
            <a:r>
              <a:rPr lang="en" sz="240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Randomly jitter contrast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5" y="2423250"/>
            <a:ext cx="1205524" cy="1944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025" y="2423225"/>
            <a:ext cx="1205524" cy="194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54" name="Shape 254"/>
          <p:cNvCxnSpPr/>
          <p:nvPr/>
        </p:nvCxnSpPr>
        <p:spPr>
          <a:xfrm>
            <a:off x="1857025" y="3395437"/>
            <a:ext cx="695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0" name="Shape 260"/>
          <p:cNvSpPr txBox="1"/>
          <p:nvPr/>
        </p:nvSpPr>
        <p:spPr>
          <a:xfrm>
            <a:off x="133700" y="717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3. Color jitter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81725" y="1212075"/>
            <a:ext cx="37179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62" name="Shape 262"/>
          <p:cNvSpPr txBox="1"/>
          <p:nvPr/>
        </p:nvSpPr>
        <p:spPr>
          <a:xfrm>
            <a:off x="381725" y="1212075"/>
            <a:ext cx="3931800" cy="349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Simple</a:t>
            </a:r>
            <a:r>
              <a:rPr lang="en" sz="240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Randomly jitter contrast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25" y="2423250"/>
            <a:ext cx="1205524" cy="1944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025" y="2423225"/>
            <a:ext cx="1205524" cy="194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65" name="Shape 265"/>
          <p:cNvCxnSpPr/>
          <p:nvPr/>
        </p:nvCxnSpPr>
        <p:spPr>
          <a:xfrm>
            <a:off x="1857025" y="3395437"/>
            <a:ext cx="695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6" name="Shape 266"/>
          <p:cNvSpPr txBox="1"/>
          <p:nvPr/>
        </p:nvSpPr>
        <p:spPr>
          <a:xfrm>
            <a:off x="4375925" y="329750"/>
            <a:ext cx="4430399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Complex</a:t>
            </a:r>
            <a:r>
              <a:rPr lang="en" sz="2400"/>
              <a:t>: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Apply PCA to all [R, G, B] pixels in training set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Sample a “color offset” along principal component directions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Add offset to all pixels of a training image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457400" y="4110275"/>
            <a:ext cx="439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(As seen in </a:t>
            </a:r>
            <a:r>
              <a:rPr i="1" lang="en"/>
              <a:t>[Krizhevsky et al. 2012],</a:t>
            </a:r>
            <a:r>
              <a:rPr lang="en"/>
              <a:t> ResNet, etc)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3" name="Shape 273"/>
          <p:cNvSpPr txBox="1"/>
          <p:nvPr/>
        </p:nvSpPr>
        <p:spPr>
          <a:xfrm>
            <a:off x="133700" y="717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4. Get creative!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46225" y="1313225"/>
            <a:ext cx="794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Random mix/combinations of :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translation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rotation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stretching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shearing,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lens distortions, …  (go crazy)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 txBox="1"/>
          <p:nvPr/>
        </p:nvSpPr>
        <p:spPr>
          <a:xfrm>
            <a:off x="139425" y="50250"/>
            <a:ext cx="6321900" cy="151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A general theme: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Training</a:t>
            </a:r>
            <a:r>
              <a:rPr lang="en" sz="1800"/>
              <a:t>: Add random noise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Testing</a:t>
            </a:r>
            <a:r>
              <a:rPr lang="en" sz="1800"/>
              <a:t>: Marginalize over the noise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312" y="1679137"/>
            <a:ext cx="1725123" cy="13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7082075" y="3189712"/>
            <a:ext cx="15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DropConnect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600" y="1679150"/>
            <a:ext cx="2619150" cy="13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4423225" y="3189728"/>
            <a:ext cx="10058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Dropout</a:t>
            </a:r>
          </a:p>
        </p:txBody>
      </p:sp>
      <p:grpSp>
        <p:nvGrpSpPr>
          <p:cNvPr id="285" name="Shape 285"/>
          <p:cNvGrpSpPr/>
          <p:nvPr/>
        </p:nvGrpSpPr>
        <p:grpSpPr>
          <a:xfrm>
            <a:off x="350067" y="1679157"/>
            <a:ext cx="2436182" cy="2151079"/>
            <a:chOff x="350067" y="1679157"/>
            <a:chExt cx="2436182" cy="2151079"/>
          </a:xfrm>
        </p:grpSpPr>
        <p:sp>
          <p:nvSpPr>
            <p:cNvPr id="286" name="Shape 286"/>
            <p:cNvSpPr txBox="1"/>
            <p:nvPr/>
          </p:nvSpPr>
          <p:spPr>
            <a:xfrm>
              <a:off x="508650" y="3387137"/>
              <a:ext cx="2277599" cy="443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0000"/>
                  </a:solidFill>
                </a:rPr>
                <a:t>Data Augmentation</a:t>
              </a:r>
            </a:p>
          </p:txBody>
        </p:sp>
        <p:pic>
          <p:nvPicPr>
            <p:cNvPr id="287" name="Shape 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9294" y="1679157"/>
              <a:ext cx="1005897" cy="1622416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88" name="Shape 288"/>
            <p:cNvSpPr/>
            <p:nvPr/>
          </p:nvSpPr>
          <p:spPr>
            <a:xfrm>
              <a:off x="1689294" y="1679162"/>
              <a:ext cx="883200" cy="85649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689294" y="2444946"/>
              <a:ext cx="883200" cy="85649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811986" y="2444946"/>
              <a:ext cx="883200" cy="85649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1811986" y="1679162"/>
              <a:ext cx="883200" cy="85649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750640" y="2062054"/>
              <a:ext cx="883200" cy="856499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93" name="Shape 2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67526" y="1702080"/>
              <a:ext cx="988499" cy="1594369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94" name="Shape 294"/>
            <p:cNvSpPr/>
            <p:nvPr/>
          </p:nvSpPr>
          <p:spPr>
            <a:xfrm flipH="1">
              <a:off x="423745" y="1760729"/>
              <a:ext cx="875999" cy="9830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350067" y="1696896"/>
              <a:ext cx="875999" cy="9830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flipH="1">
              <a:off x="379522" y="1795189"/>
              <a:ext cx="875999" cy="9830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 flipH="1">
              <a:off x="467969" y="1750966"/>
              <a:ext cx="875999" cy="9830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flipH="1">
              <a:off x="379526" y="2227143"/>
              <a:ext cx="875999" cy="9830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flipH="1">
              <a:off x="561277" y="2266881"/>
              <a:ext cx="770999" cy="865199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1490850" y="4011000"/>
            <a:ext cx="65924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Batch normalization, Model ensembles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Augmentation: Takeaway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Simple to implement, use it</a:t>
            </a:r>
          </a:p>
          <a:p>
            <a:pPr indent="-419100" lvl="0" marL="457200" rtl="0">
              <a:spcBef>
                <a:spcPts val="0"/>
              </a:spcBef>
              <a:buSzPct val="100000"/>
            </a:pPr>
            <a:r>
              <a:rPr lang="en" sz="3000"/>
              <a:t>Especially useful for small datasets</a:t>
            </a:r>
          </a:p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Fits into framework of noise / marginalization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3" name="Shape 313"/>
          <p:cNvSpPr txBox="1"/>
          <p:nvPr/>
        </p:nvSpPr>
        <p:spPr>
          <a:xfrm>
            <a:off x="645850" y="365425"/>
            <a:ext cx="77757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Transfer Learning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“You need a lot of a data if you want to train/use CNNs”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9" name="Shape 319"/>
          <p:cNvSpPr txBox="1"/>
          <p:nvPr/>
        </p:nvSpPr>
        <p:spPr>
          <a:xfrm>
            <a:off x="645850" y="365425"/>
            <a:ext cx="77757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Transfer Learning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“You need a lot of a data if you want to train/use CNNs”</a:t>
            </a:r>
          </a:p>
        </p:txBody>
      </p:sp>
      <p:sp>
        <p:nvSpPr>
          <p:cNvPr id="320" name="Shape 320"/>
          <p:cNvSpPr txBox="1"/>
          <p:nvPr/>
        </p:nvSpPr>
        <p:spPr>
          <a:xfrm rot="-2813541">
            <a:off x="3071802" y="1919136"/>
            <a:ext cx="3398299" cy="1564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BUSTED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6" name="Shape 326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Transfer Learning with CNNs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106525" y="786425"/>
            <a:ext cx="198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Imagenet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4" name="Shape 334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Transfer Learning with CNNs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106525" y="7864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Imagenet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25" y="786400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493950" y="557825"/>
            <a:ext cx="19886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Small dataset: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feature extractor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2608925" y="4019550"/>
            <a:ext cx="885000" cy="3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0" name="Shape 340"/>
          <p:cNvCxnSpPr>
            <a:endCxn id="339" idx="3"/>
          </p:cNvCxnSpPr>
          <p:nvPr/>
        </p:nvCxnSpPr>
        <p:spPr>
          <a:xfrm rot="10800000">
            <a:off x="3493925" y="4198050"/>
            <a:ext cx="45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1" name="Shape 341"/>
          <p:cNvSpPr/>
          <p:nvPr/>
        </p:nvSpPr>
        <p:spPr>
          <a:xfrm>
            <a:off x="3464800" y="1101075"/>
            <a:ext cx="224100" cy="2851200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3727811" y="2303278"/>
            <a:ext cx="127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936003" y="40044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9" name="Shape 34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Transfer Learning with CNNs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106525" y="7864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Imagenet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100" y="794365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6764325" y="531525"/>
            <a:ext cx="23958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Medium dataset: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finetuning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more data = retrain more of the network (or all of it)</a:t>
            </a:r>
          </a:p>
        </p:txBody>
      </p:sp>
      <p:sp>
        <p:nvSpPr>
          <p:cNvPr id="354" name="Shape 354"/>
          <p:cNvSpPr/>
          <p:nvPr/>
        </p:nvSpPr>
        <p:spPr>
          <a:xfrm>
            <a:off x="5650700" y="3155900"/>
            <a:ext cx="884999" cy="12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5" name="Shape 355"/>
          <p:cNvCxnSpPr>
            <a:endCxn id="354" idx="3"/>
          </p:cNvCxnSpPr>
          <p:nvPr/>
        </p:nvCxnSpPr>
        <p:spPr>
          <a:xfrm rot="10800000">
            <a:off x="6535699" y="3770150"/>
            <a:ext cx="594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25" y="786400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3493950" y="557825"/>
            <a:ext cx="19886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Small dataset: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feature extractor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608925" y="4019550"/>
            <a:ext cx="884999" cy="3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9" name="Shape 359"/>
          <p:cNvCxnSpPr>
            <a:endCxn id="358" idx="3"/>
          </p:cNvCxnSpPr>
          <p:nvPr/>
        </p:nvCxnSpPr>
        <p:spPr>
          <a:xfrm rot="10800000">
            <a:off x="3493924" y="4198050"/>
            <a:ext cx="45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0" name="Shape 360"/>
          <p:cNvSpPr/>
          <p:nvPr/>
        </p:nvSpPr>
        <p:spPr>
          <a:xfrm>
            <a:off x="3464800" y="1101075"/>
            <a:ext cx="224099" cy="2851199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3727811" y="23032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3936003" y="40044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6478500" y="1101075"/>
            <a:ext cx="224099" cy="2010000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6764361" y="19275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7130553" y="35916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stats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Mean: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75.0  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Median: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76.3   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Standard Deviation: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13.2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N: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311          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Max: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103.0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150" y="2042174"/>
            <a:ext cx="3214223" cy="239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00" y="2042174"/>
            <a:ext cx="3214226" cy="23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1" name="Shape 371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Transfer Learning with CNNs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864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1106525" y="7864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Imagenet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100" y="794365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6764325" y="531525"/>
            <a:ext cx="23958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Medium dataset: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finetuning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more data = retrain more of the network (or all of it)</a:t>
            </a:r>
          </a:p>
        </p:txBody>
      </p:sp>
      <p:sp>
        <p:nvSpPr>
          <p:cNvPr id="376" name="Shape 376"/>
          <p:cNvSpPr/>
          <p:nvPr/>
        </p:nvSpPr>
        <p:spPr>
          <a:xfrm>
            <a:off x="5650700" y="3155900"/>
            <a:ext cx="884999" cy="122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7" name="Shape 377"/>
          <p:cNvCxnSpPr>
            <a:endCxn id="376" idx="3"/>
          </p:cNvCxnSpPr>
          <p:nvPr/>
        </p:nvCxnSpPr>
        <p:spPr>
          <a:xfrm rot="10800000">
            <a:off x="6535699" y="3770150"/>
            <a:ext cx="594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25" y="786400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3493950" y="557825"/>
            <a:ext cx="19886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Small dataset: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feature extractor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608925" y="4019550"/>
            <a:ext cx="884999" cy="3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1" name="Shape 381"/>
          <p:cNvCxnSpPr>
            <a:endCxn id="380" idx="3"/>
          </p:cNvCxnSpPr>
          <p:nvPr/>
        </p:nvCxnSpPr>
        <p:spPr>
          <a:xfrm rot="10800000">
            <a:off x="3493924" y="4198050"/>
            <a:ext cx="45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2" name="Shape 382"/>
          <p:cNvSpPr/>
          <p:nvPr/>
        </p:nvSpPr>
        <p:spPr>
          <a:xfrm>
            <a:off x="3464800" y="1101075"/>
            <a:ext cx="224099" cy="2851199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3727811" y="23032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936003" y="40044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6478500" y="1101075"/>
            <a:ext cx="224099" cy="2010000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64361" y="19275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7130553" y="35916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825850" y="2351612"/>
            <a:ext cx="21330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tip: use only ~1/10th of the original learning rate in finetuning top layer, and ~1/100th on intermediate layers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4" name="Shape 394"/>
          <p:cNvSpPr txBox="1"/>
          <p:nvPr/>
        </p:nvSpPr>
        <p:spPr>
          <a:xfrm>
            <a:off x="161400" y="93125"/>
            <a:ext cx="8821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CNN Features off-the-shelf: an Astounding Baseline for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[Razavian et al, 2014]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25" y="619900"/>
            <a:ext cx="6238274" cy="390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Shape 396"/>
          <p:cNvCxnSpPr/>
          <p:nvPr/>
        </p:nvCxnSpPr>
        <p:spPr>
          <a:xfrm>
            <a:off x="2404975" y="841325"/>
            <a:ext cx="0" cy="37730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7" name="Shape 397"/>
          <p:cNvSpPr txBox="1"/>
          <p:nvPr/>
        </p:nvSpPr>
        <p:spPr>
          <a:xfrm>
            <a:off x="46775" y="934800"/>
            <a:ext cx="2252099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DeCAF: A Deep Convolutional Activation Feature for Generic Visual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[Donahue*, Jia*, et al., 2013]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25" y="2515975"/>
            <a:ext cx="2175599" cy="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0" y="81077"/>
            <a:ext cx="863825" cy="443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Shape 405"/>
          <p:cNvCxnSpPr/>
          <p:nvPr/>
        </p:nvCxnSpPr>
        <p:spPr>
          <a:xfrm rot="10800000">
            <a:off x="1070649" y="611799"/>
            <a:ext cx="1002900" cy="35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6" name="Shape 406"/>
          <p:cNvSpPr txBox="1"/>
          <p:nvPr/>
        </p:nvSpPr>
        <p:spPr>
          <a:xfrm>
            <a:off x="1522575" y="985825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generic</a:t>
            </a:r>
          </a:p>
        </p:txBody>
      </p:sp>
      <p:cxnSp>
        <p:nvCxnSpPr>
          <p:cNvPr id="407" name="Shape 407"/>
          <p:cNvCxnSpPr/>
          <p:nvPr/>
        </p:nvCxnSpPr>
        <p:spPr>
          <a:xfrm flipH="1">
            <a:off x="1053924" y="2379475"/>
            <a:ext cx="1104600" cy="1571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" name="Shape 408"/>
          <p:cNvSpPr txBox="1"/>
          <p:nvPr/>
        </p:nvSpPr>
        <p:spPr>
          <a:xfrm>
            <a:off x="1547775" y="1903000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specific</a:t>
            </a:r>
          </a:p>
        </p:txBody>
      </p:sp>
      <p:graphicFrame>
        <p:nvGraphicFramePr>
          <p:cNvPr id="409" name="Shape 409"/>
          <p:cNvGraphicFramePr/>
          <p:nvPr/>
        </p:nvGraphicFramePr>
        <p:xfrm>
          <a:off x="3344700" y="545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1881875"/>
                <a:gridCol w="1881875"/>
                <a:gridCol w="1881875"/>
              </a:tblGrid>
              <a:tr h="953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similar 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different dataset</a:t>
                      </a:r>
                    </a:p>
                  </a:txBody>
                  <a:tcPr marT="91425" marB="91425" marR="91425" marL="91425"/>
                </a:tc>
              </a:tr>
              <a:tr h="1650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little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</a:tr>
              <a:tr h="119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quite a lot of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0" y="81077"/>
            <a:ext cx="863825" cy="443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Shape 416"/>
          <p:cNvCxnSpPr/>
          <p:nvPr/>
        </p:nvCxnSpPr>
        <p:spPr>
          <a:xfrm rot="10800000">
            <a:off x="1070649" y="611799"/>
            <a:ext cx="1002900" cy="35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1522575" y="985825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generic</a:t>
            </a:r>
          </a:p>
        </p:txBody>
      </p:sp>
      <p:cxnSp>
        <p:nvCxnSpPr>
          <p:cNvPr id="418" name="Shape 418"/>
          <p:cNvCxnSpPr/>
          <p:nvPr/>
        </p:nvCxnSpPr>
        <p:spPr>
          <a:xfrm flipH="1">
            <a:off x="1053924" y="2379475"/>
            <a:ext cx="1104600" cy="1571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1547775" y="1903000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specific</a:t>
            </a:r>
          </a:p>
        </p:txBody>
      </p:sp>
      <p:graphicFrame>
        <p:nvGraphicFramePr>
          <p:cNvPr id="420" name="Shape 420"/>
          <p:cNvGraphicFramePr/>
          <p:nvPr/>
        </p:nvGraphicFramePr>
        <p:xfrm>
          <a:off x="3344700" y="545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1881875"/>
                <a:gridCol w="1881875"/>
                <a:gridCol w="1881875"/>
              </a:tblGrid>
              <a:tr h="953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similar 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different dataset</a:t>
                      </a:r>
                    </a:p>
                  </a:txBody>
                  <a:tcPr marT="91425" marB="91425" marR="91425" marL="91425"/>
                </a:tc>
              </a:tr>
              <a:tr h="1650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little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Use Linear Classifier on top layer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</a:tr>
              <a:tr h="119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quite a lot of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Finetune a few layers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?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50" y="81077"/>
            <a:ext cx="863825" cy="443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Shape 427"/>
          <p:cNvCxnSpPr/>
          <p:nvPr/>
        </p:nvCxnSpPr>
        <p:spPr>
          <a:xfrm rot="10800000">
            <a:off x="1070649" y="611799"/>
            <a:ext cx="1002900" cy="35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8" name="Shape 428"/>
          <p:cNvSpPr txBox="1"/>
          <p:nvPr/>
        </p:nvSpPr>
        <p:spPr>
          <a:xfrm>
            <a:off x="1522575" y="985825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generic</a:t>
            </a:r>
          </a:p>
        </p:txBody>
      </p:sp>
      <p:cxnSp>
        <p:nvCxnSpPr>
          <p:cNvPr id="429" name="Shape 429"/>
          <p:cNvCxnSpPr/>
          <p:nvPr/>
        </p:nvCxnSpPr>
        <p:spPr>
          <a:xfrm flipH="1">
            <a:off x="1053924" y="2379475"/>
            <a:ext cx="1104600" cy="1571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0" name="Shape 430"/>
          <p:cNvSpPr txBox="1"/>
          <p:nvPr/>
        </p:nvSpPr>
        <p:spPr>
          <a:xfrm>
            <a:off x="1547775" y="1903000"/>
            <a:ext cx="1529699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specific</a:t>
            </a:r>
          </a:p>
        </p:txBody>
      </p:sp>
      <p:graphicFrame>
        <p:nvGraphicFramePr>
          <p:cNvPr id="431" name="Shape 431"/>
          <p:cNvGraphicFramePr/>
          <p:nvPr/>
        </p:nvGraphicFramePr>
        <p:xfrm>
          <a:off x="3344700" y="545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1881875"/>
                <a:gridCol w="1881875"/>
                <a:gridCol w="1881875"/>
              </a:tblGrid>
              <a:tr h="953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similar 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different dataset</a:t>
                      </a:r>
                    </a:p>
                  </a:txBody>
                  <a:tcPr marT="91425" marB="91425" marR="91425" marL="91425"/>
                </a:tc>
              </a:tr>
              <a:tr h="1650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very little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Use Linear Classifier on top layer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You’re in trouble… Try linear classifier from different stages</a:t>
                      </a:r>
                    </a:p>
                  </a:txBody>
                  <a:tcPr marT="91425" marB="91425" marR="91425" marL="91425"/>
                </a:tc>
              </a:tr>
              <a:tr h="1197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quite a lot of data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Finetune a few layers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Finetune a larger number of layers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7" name="Shape 437"/>
          <p:cNvSpPr txBox="1"/>
          <p:nvPr/>
        </p:nvSpPr>
        <p:spPr>
          <a:xfrm>
            <a:off x="450400" y="169975"/>
            <a:ext cx="8464199" cy="211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Transfer learning with CNNs is pervasive…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(it’s the norm, not an exception)</a:t>
            </a:r>
          </a:p>
        </p:txBody>
      </p:sp>
      <p:grpSp>
        <p:nvGrpSpPr>
          <p:cNvPr id="438" name="Shape 438"/>
          <p:cNvGrpSpPr/>
          <p:nvPr/>
        </p:nvGrpSpPr>
        <p:grpSpPr>
          <a:xfrm>
            <a:off x="337686" y="1313398"/>
            <a:ext cx="3049149" cy="2477842"/>
            <a:chOff x="399775" y="1395975"/>
            <a:chExt cx="3633399" cy="2952624"/>
          </a:xfrm>
        </p:grpSpPr>
        <p:pic>
          <p:nvPicPr>
            <p:cNvPr id="439" name="Shape 4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775" y="1466625"/>
              <a:ext cx="3633399" cy="288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Shape 440"/>
            <p:cNvSpPr/>
            <p:nvPr/>
          </p:nvSpPr>
          <p:spPr>
            <a:xfrm>
              <a:off x="399775" y="1395975"/>
              <a:ext cx="1436399" cy="4160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1" name="Shape 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675" y="1837748"/>
            <a:ext cx="3282690" cy="18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10075" y="3018950"/>
            <a:ext cx="1577399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 Detection </a:t>
            </a:r>
            <a:br>
              <a:rPr lang="en"/>
            </a:br>
            <a:r>
              <a:rPr lang="en"/>
              <a:t>(Faster R-CNN)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6174875" y="1359925"/>
            <a:ext cx="2717399" cy="43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Captioning: CNN + RNN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9" name="Shape 449"/>
          <p:cNvSpPr txBox="1"/>
          <p:nvPr/>
        </p:nvSpPr>
        <p:spPr>
          <a:xfrm>
            <a:off x="450400" y="169975"/>
            <a:ext cx="8464199" cy="211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Transfer learning with CNNs is pervasive…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(it’s the norm, not an exception)</a:t>
            </a:r>
          </a:p>
        </p:txBody>
      </p:sp>
      <p:grpSp>
        <p:nvGrpSpPr>
          <p:cNvPr id="450" name="Shape 450"/>
          <p:cNvGrpSpPr/>
          <p:nvPr/>
        </p:nvGrpSpPr>
        <p:grpSpPr>
          <a:xfrm>
            <a:off x="337686" y="1313398"/>
            <a:ext cx="3049149" cy="2477842"/>
            <a:chOff x="399775" y="1395975"/>
            <a:chExt cx="3633399" cy="2952624"/>
          </a:xfrm>
        </p:grpSpPr>
        <p:pic>
          <p:nvPicPr>
            <p:cNvPr id="451" name="Shape 4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775" y="1466625"/>
              <a:ext cx="3633399" cy="288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Shape 452"/>
            <p:cNvSpPr/>
            <p:nvPr/>
          </p:nvSpPr>
          <p:spPr>
            <a:xfrm>
              <a:off x="399775" y="1395975"/>
              <a:ext cx="1436399" cy="4160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" name="Shape 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675" y="1837748"/>
            <a:ext cx="3282690" cy="18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>
            <a:off x="5496675" y="2932231"/>
            <a:ext cx="1308300" cy="61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110075" y="3018950"/>
            <a:ext cx="1577399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 Detection </a:t>
            </a:r>
            <a:br>
              <a:rPr lang="en"/>
            </a:br>
            <a:r>
              <a:rPr lang="en"/>
              <a:t>(Faster R-CNN)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6174875" y="1359925"/>
            <a:ext cx="2717399" cy="43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Captioning: CNN + RNN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462875" y="2038650"/>
            <a:ext cx="1808400" cy="7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CNN pretrained on ImageNet</a:t>
            </a:r>
          </a:p>
        </p:txBody>
      </p:sp>
      <p:cxnSp>
        <p:nvCxnSpPr>
          <p:cNvPr id="458" name="Shape 458"/>
          <p:cNvCxnSpPr>
            <a:stCxn id="457" idx="2"/>
            <a:endCxn id="459" idx="3"/>
          </p:cNvCxnSpPr>
          <p:nvPr/>
        </p:nvCxnSpPr>
        <p:spPr>
          <a:xfrm flipH="1">
            <a:off x="2928275" y="2743649"/>
            <a:ext cx="1438800" cy="58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0" name="Shape 460"/>
          <p:cNvCxnSpPr>
            <a:stCxn id="457" idx="2"/>
            <a:endCxn id="454" idx="1"/>
          </p:cNvCxnSpPr>
          <p:nvPr/>
        </p:nvCxnSpPr>
        <p:spPr>
          <a:xfrm>
            <a:off x="4367075" y="2743649"/>
            <a:ext cx="1129500" cy="49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1912600" y="3018950"/>
            <a:ext cx="1015800" cy="6278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6" name="Shape 466"/>
          <p:cNvSpPr txBox="1"/>
          <p:nvPr/>
        </p:nvSpPr>
        <p:spPr>
          <a:xfrm>
            <a:off x="450400" y="169975"/>
            <a:ext cx="8464199" cy="211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Transfer learning with CNNs is pervasive…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(it’s the norm, not an exception)</a:t>
            </a:r>
          </a:p>
        </p:txBody>
      </p:sp>
      <p:grpSp>
        <p:nvGrpSpPr>
          <p:cNvPr id="467" name="Shape 467"/>
          <p:cNvGrpSpPr/>
          <p:nvPr/>
        </p:nvGrpSpPr>
        <p:grpSpPr>
          <a:xfrm>
            <a:off x="337686" y="1313398"/>
            <a:ext cx="3049149" cy="2477842"/>
            <a:chOff x="399775" y="1395975"/>
            <a:chExt cx="3633399" cy="2952624"/>
          </a:xfrm>
        </p:grpSpPr>
        <p:pic>
          <p:nvPicPr>
            <p:cNvPr id="468" name="Shape 4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775" y="1466625"/>
              <a:ext cx="3633399" cy="2881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Shape 469"/>
            <p:cNvSpPr/>
            <p:nvPr/>
          </p:nvSpPr>
          <p:spPr>
            <a:xfrm>
              <a:off x="399775" y="1395975"/>
              <a:ext cx="1436399" cy="4160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675" y="1837748"/>
            <a:ext cx="3282690" cy="18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/>
          <p:nvPr/>
        </p:nvSpPr>
        <p:spPr>
          <a:xfrm>
            <a:off x="5496675" y="2932231"/>
            <a:ext cx="1308300" cy="61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6917275" y="3146774"/>
            <a:ext cx="1913399" cy="5892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110075" y="3018950"/>
            <a:ext cx="1577399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 Detection </a:t>
            </a:r>
            <a:br>
              <a:rPr lang="en"/>
            </a:br>
            <a:r>
              <a:rPr lang="en"/>
              <a:t>(Faster R-CNN)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6174875" y="1359925"/>
            <a:ext cx="2717399" cy="43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Captioning: CNN + RNN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3462875" y="2038650"/>
            <a:ext cx="1808400" cy="7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CNN pretrained on ImageNet</a:t>
            </a:r>
          </a:p>
        </p:txBody>
      </p:sp>
      <p:cxnSp>
        <p:nvCxnSpPr>
          <p:cNvPr id="476" name="Shape 476"/>
          <p:cNvCxnSpPr>
            <a:stCxn id="475" idx="2"/>
            <a:endCxn id="477" idx="3"/>
          </p:cNvCxnSpPr>
          <p:nvPr/>
        </p:nvCxnSpPr>
        <p:spPr>
          <a:xfrm flipH="1">
            <a:off x="2928275" y="2743649"/>
            <a:ext cx="1438800" cy="58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8" name="Shape 478"/>
          <p:cNvCxnSpPr>
            <a:stCxn id="475" idx="2"/>
            <a:endCxn id="471" idx="1"/>
          </p:cNvCxnSpPr>
          <p:nvPr/>
        </p:nvCxnSpPr>
        <p:spPr>
          <a:xfrm>
            <a:off x="4367075" y="2743649"/>
            <a:ext cx="1129500" cy="49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9" name="Shape 479"/>
          <p:cNvSpPr txBox="1"/>
          <p:nvPr/>
        </p:nvSpPr>
        <p:spPr>
          <a:xfrm>
            <a:off x="4732425" y="3828675"/>
            <a:ext cx="2629199" cy="7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Word vectors pretrained from word2vec</a:t>
            </a:r>
          </a:p>
        </p:txBody>
      </p:sp>
      <p:cxnSp>
        <p:nvCxnSpPr>
          <p:cNvPr id="480" name="Shape 480"/>
          <p:cNvCxnSpPr>
            <a:stCxn id="479" idx="3"/>
            <a:endCxn id="472" idx="2"/>
          </p:cNvCxnSpPr>
          <p:nvPr/>
        </p:nvCxnSpPr>
        <p:spPr>
          <a:xfrm flipH="1" rot="10800000">
            <a:off x="7361624" y="3735975"/>
            <a:ext cx="512400" cy="445200"/>
          </a:xfrm>
          <a:prstGeom prst="curvedConnector2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7" name="Shape 477"/>
          <p:cNvSpPr/>
          <p:nvPr/>
        </p:nvSpPr>
        <p:spPr>
          <a:xfrm>
            <a:off x="1912600" y="3018950"/>
            <a:ext cx="1015800" cy="6278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6" name="Shape 486"/>
          <p:cNvSpPr txBox="1"/>
          <p:nvPr/>
        </p:nvSpPr>
        <p:spPr>
          <a:xfrm>
            <a:off x="603450" y="356925"/>
            <a:ext cx="7937099" cy="3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Takeaway for your projects/beyond: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Have some dataset of interest but it has &lt; ~1M images?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Find a very large dataset that has similar data, train a big ConvNet there.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Transfer learn to your dataset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87" name="Shape 487"/>
          <p:cNvSpPr txBox="1"/>
          <p:nvPr/>
        </p:nvSpPr>
        <p:spPr>
          <a:xfrm>
            <a:off x="212050" y="3320225"/>
            <a:ext cx="8889600" cy="101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Caffe ConvNet library  has a </a:t>
            </a:r>
            <a:r>
              <a:rPr b="1" lang="en" sz="2400"/>
              <a:t>“Model Zoo” </a:t>
            </a:r>
            <a:r>
              <a:rPr lang="en" sz="2400"/>
              <a:t>of pretrained models: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1155CC"/>
                </a:solidFill>
                <a:hlinkClick r:id="rId3"/>
              </a:rPr>
              <a:t>https://github.com/BVLC/caffe/wiki/Model-Zoo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3" name="Shape 493"/>
          <p:cNvSpPr txBox="1"/>
          <p:nvPr/>
        </p:nvSpPr>
        <p:spPr>
          <a:xfrm>
            <a:off x="1875000" y="1896750"/>
            <a:ext cx="5393999" cy="134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All About Convolutions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stats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17098" l="12149" r="0" t="6261"/>
          <a:stretch/>
        </p:blipFill>
        <p:spPr>
          <a:xfrm>
            <a:off x="613725" y="1261000"/>
            <a:ext cx="3841399" cy="20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16631" l="12118" r="0" t="5938"/>
          <a:stretch/>
        </p:blipFill>
        <p:spPr>
          <a:xfrm>
            <a:off x="4974263" y="1136775"/>
            <a:ext cx="4031661" cy="21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5291350" y="684100"/>
            <a:ext cx="3148499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[We threw out TF3 and TF8]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9" name="Shape 499"/>
          <p:cNvSpPr txBox="1"/>
          <p:nvPr/>
        </p:nvSpPr>
        <p:spPr>
          <a:xfrm>
            <a:off x="1875000" y="1896750"/>
            <a:ext cx="5393999" cy="134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All About Convolutions</a:t>
            </a:r>
            <a:br>
              <a:rPr lang="en" sz="3600"/>
            </a:br>
            <a:r>
              <a:rPr lang="en" sz="3600">
                <a:solidFill>
                  <a:srgbClr val="666666"/>
                </a:solidFill>
              </a:rPr>
              <a:t>Part I: How to stack them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5" name="Shape 505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329750" y="8021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we stack two 3x3 conv layers (stride 1)</a:t>
            </a:r>
          </a:p>
          <a:p>
            <a:pPr lvl="0">
              <a:spcBef>
                <a:spcPts val="0"/>
              </a:spcBef>
              <a:buNone/>
            </a:pPr>
            <a:r>
              <a:rPr lang="en" sz="2200"/>
              <a:t>Each neuron sees 3x3 region of previous activation map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325725" y="4061850"/>
            <a:ext cx="757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graphicFrame>
        <p:nvGraphicFramePr>
          <p:cNvPr id="508" name="Shape 508"/>
          <p:cNvGraphicFramePr/>
          <p:nvPr/>
        </p:nvGraphicFramePr>
        <p:xfrm>
          <a:off x="7473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9" name="Shape 509"/>
          <p:cNvGraphicFramePr/>
          <p:nvPr/>
        </p:nvGraphicFramePr>
        <p:xfrm>
          <a:off x="35945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0" name="Shape 510"/>
          <p:cNvSpPr txBox="1"/>
          <p:nvPr/>
        </p:nvSpPr>
        <p:spPr>
          <a:xfrm>
            <a:off x="3883725" y="4121500"/>
            <a:ext cx="133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First Conv</a:t>
            </a:r>
          </a:p>
        </p:txBody>
      </p:sp>
      <p:graphicFrame>
        <p:nvGraphicFramePr>
          <p:cNvPr id="511" name="Shape 511"/>
          <p:cNvGraphicFramePr/>
          <p:nvPr/>
        </p:nvGraphicFramePr>
        <p:xfrm>
          <a:off x="6431525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823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2" name="Shape 512"/>
          <p:cNvSpPr txBox="1"/>
          <p:nvPr/>
        </p:nvSpPr>
        <p:spPr>
          <a:xfrm>
            <a:off x="6529150" y="4121500"/>
            <a:ext cx="17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Second Conv</a:t>
            </a:r>
          </a:p>
        </p:txBody>
      </p:sp>
      <p:cxnSp>
        <p:nvCxnSpPr>
          <p:cNvPr id="513" name="Shape 513"/>
          <p:cNvCxnSpPr/>
          <p:nvPr/>
        </p:nvCxnSpPr>
        <p:spPr>
          <a:xfrm rot="10800000">
            <a:off x="230100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14" name="Shape 514"/>
          <p:cNvCxnSpPr/>
          <p:nvPr/>
        </p:nvCxnSpPr>
        <p:spPr>
          <a:xfrm flipH="1">
            <a:off x="2248499" y="3395575"/>
            <a:ext cx="2111400" cy="333899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15" name="Shape 515"/>
          <p:cNvCxnSpPr/>
          <p:nvPr/>
        </p:nvCxnSpPr>
        <p:spPr>
          <a:xfrm rot="10800000">
            <a:off x="510925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16" name="Shape 516"/>
          <p:cNvCxnSpPr/>
          <p:nvPr/>
        </p:nvCxnSpPr>
        <p:spPr>
          <a:xfrm flipH="1">
            <a:off x="5135349" y="3399975"/>
            <a:ext cx="2032800" cy="3699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2" name="Shape 522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29750" y="8021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Question</a:t>
            </a:r>
            <a:r>
              <a:rPr lang="en" sz="2200"/>
              <a:t>: How big of a region in the input does a neuron on the second conv layer see?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325725" y="4061850"/>
            <a:ext cx="757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7473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26" name="Shape 526"/>
          <p:cNvGraphicFramePr/>
          <p:nvPr/>
        </p:nvGraphicFramePr>
        <p:xfrm>
          <a:off x="35945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7" name="Shape 527"/>
          <p:cNvSpPr txBox="1"/>
          <p:nvPr/>
        </p:nvSpPr>
        <p:spPr>
          <a:xfrm>
            <a:off x="3883725" y="4121500"/>
            <a:ext cx="133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First Conv</a:t>
            </a:r>
          </a:p>
        </p:txBody>
      </p:sp>
      <p:graphicFrame>
        <p:nvGraphicFramePr>
          <p:cNvPr id="528" name="Shape 528"/>
          <p:cNvGraphicFramePr/>
          <p:nvPr/>
        </p:nvGraphicFramePr>
        <p:xfrm>
          <a:off x="6431525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823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9" name="Shape 529"/>
          <p:cNvSpPr txBox="1"/>
          <p:nvPr/>
        </p:nvSpPr>
        <p:spPr>
          <a:xfrm>
            <a:off x="6529150" y="4121500"/>
            <a:ext cx="17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Second Conv</a:t>
            </a:r>
          </a:p>
        </p:txBody>
      </p:sp>
      <p:cxnSp>
        <p:nvCxnSpPr>
          <p:cNvPr id="530" name="Shape 530"/>
          <p:cNvCxnSpPr/>
          <p:nvPr/>
        </p:nvCxnSpPr>
        <p:spPr>
          <a:xfrm rot="10800000">
            <a:off x="230100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31" name="Shape 531"/>
          <p:cNvCxnSpPr/>
          <p:nvPr/>
        </p:nvCxnSpPr>
        <p:spPr>
          <a:xfrm flipH="1">
            <a:off x="2248499" y="3395575"/>
            <a:ext cx="2111400" cy="333899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32" name="Shape 532"/>
          <p:cNvCxnSpPr/>
          <p:nvPr/>
        </p:nvCxnSpPr>
        <p:spPr>
          <a:xfrm rot="10800000">
            <a:off x="510925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33" name="Shape 533"/>
          <p:cNvCxnSpPr/>
          <p:nvPr/>
        </p:nvCxnSpPr>
        <p:spPr>
          <a:xfrm flipH="1">
            <a:off x="5135349" y="3399975"/>
            <a:ext cx="2032800" cy="3699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9" name="Shape 53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329750" y="8021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Question</a:t>
            </a:r>
            <a:r>
              <a:rPr lang="en" sz="2200"/>
              <a:t>: How big of a region in the input does a neuron on the second conv layer see?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/>
              <a:t>Answer</a:t>
            </a:r>
            <a:r>
              <a:rPr lang="en" sz="2200"/>
              <a:t>: 5 x 5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325725" y="4061850"/>
            <a:ext cx="757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graphicFrame>
        <p:nvGraphicFramePr>
          <p:cNvPr id="542" name="Shape 542"/>
          <p:cNvGraphicFramePr/>
          <p:nvPr/>
        </p:nvGraphicFramePr>
        <p:xfrm>
          <a:off x="7473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43" name="Shape 543"/>
          <p:cNvGraphicFramePr/>
          <p:nvPr/>
        </p:nvGraphicFramePr>
        <p:xfrm>
          <a:off x="3594550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4" name="Shape 544"/>
          <p:cNvSpPr txBox="1"/>
          <p:nvPr/>
        </p:nvSpPr>
        <p:spPr>
          <a:xfrm>
            <a:off x="3883725" y="4121500"/>
            <a:ext cx="133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First Conv</a:t>
            </a:r>
          </a:p>
        </p:txBody>
      </p:sp>
      <p:graphicFrame>
        <p:nvGraphicFramePr>
          <p:cNvPr id="545" name="Shape 545"/>
          <p:cNvGraphicFramePr/>
          <p:nvPr/>
        </p:nvGraphicFramePr>
        <p:xfrm>
          <a:off x="6431525" y="22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823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098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6" name="Shape 546"/>
          <p:cNvSpPr txBox="1"/>
          <p:nvPr/>
        </p:nvSpPr>
        <p:spPr>
          <a:xfrm>
            <a:off x="6529150" y="4121500"/>
            <a:ext cx="17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Second Conv</a:t>
            </a: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30100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48" name="Shape 548"/>
          <p:cNvCxnSpPr/>
          <p:nvPr/>
        </p:nvCxnSpPr>
        <p:spPr>
          <a:xfrm flipH="1">
            <a:off x="2248499" y="3395575"/>
            <a:ext cx="2111400" cy="333899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49" name="Shape 549"/>
          <p:cNvCxnSpPr/>
          <p:nvPr/>
        </p:nvCxnSpPr>
        <p:spPr>
          <a:xfrm rot="10800000">
            <a:off x="5109250" y="2620249"/>
            <a:ext cx="2058899" cy="3921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50" name="Shape 550"/>
          <p:cNvCxnSpPr/>
          <p:nvPr/>
        </p:nvCxnSpPr>
        <p:spPr>
          <a:xfrm flipH="1">
            <a:off x="5135349" y="3399975"/>
            <a:ext cx="2032800" cy="3699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6" name="Shape 556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329750" y="7259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Question</a:t>
            </a:r>
            <a:r>
              <a:rPr lang="en" sz="2200"/>
              <a:t>: If we stack </a:t>
            </a:r>
            <a:r>
              <a:rPr b="1" lang="en" sz="2200"/>
              <a:t>three</a:t>
            </a:r>
            <a:r>
              <a:rPr lang="en" sz="2200"/>
              <a:t> 3x3 conv layers, how big of an input region does a neuron in the third layer see?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3" name="Shape 563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329750" y="7259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Question</a:t>
            </a:r>
            <a:r>
              <a:rPr lang="en" sz="2200"/>
              <a:t>: If we stack </a:t>
            </a:r>
            <a:r>
              <a:rPr b="1" lang="en" sz="2200"/>
              <a:t>three</a:t>
            </a:r>
            <a:r>
              <a:rPr lang="en" sz="2200"/>
              <a:t> 3x3 conv layers, how big of an input region does a neuron in the third layer see?</a:t>
            </a:r>
          </a:p>
        </p:txBody>
      </p:sp>
      <p:graphicFrame>
        <p:nvGraphicFramePr>
          <p:cNvPr id="565" name="Shape 565"/>
          <p:cNvGraphicFramePr/>
          <p:nvPr/>
        </p:nvGraphicFramePr>
        <p:xfrm>
          <a:off x="2899650" y="17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718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329750" y="2735800"/>
            <a:ext cx="2315100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Answer: 7 x 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2" name="Shape 572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29750" y="725900"/>
            <a:ext cx="8466600" cy="119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Question</a:t>
            </a:r>
            <a:r>
              <a:rPr lang="en" sz="2200"/>
              <a:t>: If we stack </a:t>
            </a:r>
            <a:r>
              <a:rPr b="1" lang="en" sz="2200"/>
              <a:t>three</a:t>
            </a:r>
            <a:r>
              <a:rPr lang="en" sz="2200"/>
              <a:t> 3x3 conv layers, how big of an input region does a neuron in the third layer see?</a:t>
            </a:r>
          </a:p>
        </p:txBody>
      </p:sp>
      <p:graphicFrame>
        <p:nvGraphicFramePr>
          <p:cNvPr id="574" name="Shape 574"/>
          <p:cNvGraphicFramePr/>
          <p:nvPr/>
        </p:nvGraphicFramePr>
        <p:xfrm>
          <a:off x="2899650" y="17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{24CA51C1-3DAF-4547-806C-B27973D61632}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8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718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5" name="Shape 575"/>
          <p:cNvSpPr txBox="1"/>
          <p:nvPr/>
        </p:nvSpPr>
        <p:spPr>
          <a:xfrm>
            <a:off x="329750" y="2735800"/>
            <a:ext cx="2315100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Answer: 7 x 7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6030850" y="2139700"/>
            <a:ext cx="2494800" cy="182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Three 3 x 3 conv gives similar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representational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power as a single </a:t>
            </a:r>
            <a:br>
              <a:rPr lang="en" sz="2000"/>
            </a:br>
            <a:r>
              <a:rPr lang="en" sz="2000"/>
              <a:t>7 x 7 convolution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2" name="Shape 582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9" name="Shape 58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592" name="Shape 592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8" name="Shape 598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C x (7 x 7 x C) = </a:t>
            </a:r>
            <a:r>
              <a:rPr b="1" lang="en" sz="2200"/>
              <a:t>49 C</a:t>
            </a:r>
            <a:r>
              <a:rPr b="1" baseline="30000" lang="en" sz="22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601" name="Shape 601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C x (3 x 3 x C) = </a:t>
            </a:r>
            <a:r>
              <a:rPr b="1" lang="en" sz="2200">
                <a:solidFill>
                  <a:schemeClr val="dk1"/>
                </a:solidFill>
              </a:rPr>
              <a:t>27 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stats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11769" r="0" t="0"/>
          <a:stretch/>
        </p:blipFill>
        <p:spPr>
          <a:xfrm>
            <a:off x="181100" y="905475"/>
            <a:ext cx="5042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0" l="8817" r="0" t="0"/>
          <a:stretch/>
        </p:blipFill>
        <p:spPr>
          <a:xfrm>
            <a:off x="5165976" y="1372501"/>
            <a:ext cx="3850474" cy="26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7" name="Shape 607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C x (7 x 7 x C) = </a:t>
            </a:r>
            <a:r>
              <a:rPr b="1" lang="en" sz="2200"/>
              <a:t>49 C</a:t>
            </a:r>
            <a:r>
              <a:rPr b="1" baseline="30000" lang="en" sz="22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610" name="Shape 610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C x (3 x 3 x C) = </a:t>
            </a:r>
            <a:r>
              <a:rPr b="1" lang="en" sz="2200">
                <a:solidFill>
                  <a:schemeClr val="dk1"/>
                </a:solidFill>
              </a:rPr>
              <a:t>27 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2200">
              <a:solidFill>
                <a:schemeClr val="dk1"/>
              </a:solidFill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1917475" y="3850125"/>
            <a:ext cx="6960599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Fewer parameters, more nonlinearity = GOOD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3217425" y="2887574"/>
            <a:ext cx="1149599" cy="9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3" name="Shape 613"/>
          <p:cNvCxnSpPr/>
          <p:nvPr/>
        </p:nvCxnSpPr>
        <p:spPr>
          <a:xfrm flipH="1" rot="10800000">
            <a:off x="6934475" y="2870024"/>
            <a:ext cx="980100" cy="98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9" name="Shape 61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C x (7 x 7 x C) = 49 C</a:t>
            </a:r>
            <a:r>
              <a:rPr baseline="30000" lang="en" sz="22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multiply-adds: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C x (3 x 3 x C) = 27 C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multiply-adds: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8" name="Shape 628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C x (7 x 7 x C) = 49 C</a:t>
            </a:r>
            <a:r>
              <a:rPr baseline="30000" lang="en" sz="22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multiply-adds: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(H x W x C) x (7 x 7 x 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</a:t>
            </a:r>
            <a:r>
              <a:rPr b="1" lang="en" sz="2200"/>
              <a:t>49 HW</a:t>
            </a:r>
            <a:r>
              <a:rPr b="1" lang="en" sz="2200">
                <a:solidFill>
                  <a:schemeClr val="dk1"/>
                </a:solidFill>
              </a:rPr>
              <a:t>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C x (3 x 3 x C) = 27 C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multiply-adds: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(H x W x C) x (3 x 3 x 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</a:t>
            </a:r>
            <a:r>
              <a:rPr b="1" lang="en" sz="2200">
                <a:solidFill>
                  <a:schemeClr val="dk1"/>
                </a:solidFill>
              </a:rPr>
              <a:t> 27 HWC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7" name="Shape 637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329750" y="725900"/>
            <a:ext cx="8466600" cy="96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input is H x W x C and we use convolutions with C filters to preserve depth (stride 1, padding to preserve H, W) 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366700" y="1595300"/>
            <a:ext cx="38754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one CONV with 7 x 7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C x (7 x 7 x C) = 49 C</a:t>
            </a:r>
            <a:r>
              <a:rPr baseline="30000" lang="en" sz="22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Number of multiply-adds: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= </a:t>
            </a:r>
            <a:r>
              <a:rPr b="1" lang="en" sz="2200"/>
              <a:t>49 HW</a:t>
            </a:r>
            <a:r>
              <a:rPr b="1" lang="en" sz="2200">
                <a:solidFill>
                  <a:schemeClr val="dk1"/>
                </a:solidFill>
              </a:rPr>
              <a:t>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4920950" y="1595300"/>
            <a:ext cx="4080600" cy="28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38761D"/>
                </a:solidFill>
              </a:rPr>
              <a:t>three CONV with 3 x 3 filters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weights: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 3 x C x (3 x 3 x C) = 27 C</a:t>
            </a:r>
            <a:r>
              <a:rPr baseline="30000" lang="en" sz="2200">
                <a:solidFill>
                  <a:schemeClr val="dk1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Number of multiply-adds: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</a:rPr>
              <a:t>=</a:t>
            </a:r>
            <a:r>
              <a:rPr b="1" lang="en" sz="2200">
                <a:solidFill>
                  <a:schemeClr val="dk1"/>
                </a:solidFill>
              </a:rPr>
              <a:t> 27 HWC</a:t>
            </a:r>
            <a:r>
              <a:rPr b="1" baseline="30000" lang="en" sz="2200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917475" y="3850125"/>
            <a:ext cx="6960599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Less compute, more nonlinearity = GOOD</a:t>
            </a:r>
          </a:p>
        </p:txBody>
      </p:sp>
      <p:cxnSp>
        <p:nvCxnSpPr>
          <p:cNvPr id="642" name="Shape 642"/>
          <p:cNvCxnSpPr>
            <a:stCxn id="641" idx="1"/>
          </p:cNvCxnSpPr>
          <p:nvPr/>
        </p:nvCxnSpPr>
        <p:spPr>
          <a:xfrm rot="10800000">
            <a:off x="1381375" y="3752175"/>
            <a:ext cx="536100" cy="46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3" name="Shape 643"/>
          <p:cNvCxnSpPr/>
          <p:nvPr/>
        </p:nvCxnSpPr>
        <p:spPr>
          <a:xfrm rot="10800000">
            <a:off x="6560299" y="3450050"/>
            <a:ext cx="536100" cy="4616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9" name="Shape 64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6" name="Shape 656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40750" y="16215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659" name="Shape 659"/>
          <p:cNvCxnSpPr>
            <a:stCxn id="658" idx="2"/>
            <a:endCxn id="660" idx="0"/>
          </p:cNvCxnSpPr>
          <p:nvPr/>
        </p:nvCxnSpPr>
        <p:spPr>
          <a:xfrm flipH="1">
            <a:off x="2402450" y="20172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1" name="Shape 661"/>
          <p:cNvSpPr txBox="1"/>
          <p:nvPr/>
        </p:nvSpPr>
        <p:spPr>
          <a:xfrm>
            <a:off x="62375" y="20421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C/2 filters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391450" y="25340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4661125" y="1443300"/>
            <a:ext cx="3939299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“bottleneck” 1 x 1 conv</a:t>
            </a:r>
            <a:br>
              <a:rPr lang="en" sz="2000"/>
            </a:br>
            <a:r>
              <a:rPr lang="en" sz="2000"/>
              <a:t>to reduce dimension</a:t>
            </a:r>
            <a:br>
              <a:rPr lang="en" sz="2000"/>
            </a:b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68" name="Shape 668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640750" y="16215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671" name="Shape 671"/>
          <p:cNvCxnSpPr>
            <a:stCxn id="670" idx="2"/>
            <a:endCxn id="672" idx="0"/>
          </p:cNvCxnSpPr>
          <p:nvPr/>
        </p:nvCxnSpPr>
        <p:spPr>
          <a:xfrm flipH="1">
            <a:off x="2402450" y="20172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3" name="Shape 673"/>
          <p:cNvSpPr txBox="1"/>
          <p:nvPr/>
        </p:nvSpPr>
        <p:spPr>
          <a:xfrm>
            <a:off x="62375" y="20421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C/2 filters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1391450" y="25340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cxnSp>
        <p:nvCxnSpPr>
          <p:cNvPr id="674" name="Shape 674"/>
          <p:cNvCxnSpPr>
            <a:stCxn id="672" idx="2"/>
            <a:endCxn id="675" idx="0"/>
          </p:cNvCxnSpPr>
          <p:nvPr/>
        </p:nvCxnSpPr>
        <p:spPr>
          <a:xfrm>
            <a:off x="2402599" y="29297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5" name="Shape 675"/>
          <p:cNvSpPr txBox="1"/>
          <p:nvPr/>
        </p:nvSpPr>
        <p:spPr>
          <a:xfrm>
            <a:off x="1391600" y="33828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2375" y="29265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C/2 filters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661125" y="1443300"/>
            <a:ext cx="3939299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“bottleneck” 1 x 1 conv</a:t>
            </a:r>
            <a:br>
              <a:rPr lang="en" sz="2000"/>
            </a:br>
            <a:r>
              <a:rPr lang="en" sz="2000"/>
              <a:t>to reduce dimension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3 x 3 conv at reduced dimension</a:t>
            </a:r>
            <a:br>
              <a:rPr lang="en" sz="2000"/>
            </a:b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3" name="Shape 683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640750" y="16215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686" name="Shape 686"/>
          <p:cNvCxnSpPr>
            <a:stCxn id="685" idx="2"/>
            <a:endCxn id="687" idx="0"/>
          </p:cNvCxnSpPr>
          <p:nvPr/>
        </p:nvCxnSpPr>
        <p:spPr>
          <a:xfrm flipH="1">
            <a:off x="2402450" y="20172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8" name="Shape 688"/>
          <p:cNvSpPr txBox="1"/>
          <p:nvPr/>
        </p:nvSpPr>
        <p:spPr>
          <a:xfrm>
            <a:off x="62375" y="20421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C/2 filters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1391450" y="25340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cxnSp>
        <p:nvCxnSpPr>
          <p:cNvPr id="689" name="Shape 689"/>
          <p:cNvCxnSpPr>
            <a:stCxn id="687" idx="2"/>
            <a:endCxn id="690" idx="0"/>
          </p:cNvCxnSpPr>
          <p:nvPr/>
        </p:nvCxnSpPr>
        <p:spPr>
          <a:xfrm>
            <a:off x="2402599" y="29297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0" name="Shape 690"/>
          <p:cNvSpPr txBox="1"/>
          <p:nvPr/>
        </p:nvSpPr>
        <p:spPr>
          <a:xfrm>
            <a:off x="1391600" y="33828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640750" y="4231525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692" name="Shape 692"/>
          <p:cNvCxnSpPr>
            <a:stCxn id="690" idx="2"/>
            <a:endCxn id="691" idx="0"/>
          </p:cNvCxnSpPr>
          <p:nvPr/>
        </p:nvCxnSpPr>
        <p:spPr>
          <a:xfrm>
            <a:off x="2402749" y="3778499"/>
            <a:ext cx="0" cy="45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3" name="Shape 693"/>
          <p:cNvSpPr txBox="1"/>
          <p:nvPr/>
        </p:nvSpPr>
        <p:spPr>
          <a:xfrm>
            <a:off x="62375" y="29265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C/2 filters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07975" y="3802612"/>
            <a:ext cx="22182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 filters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661125" y="1443300"/>
            <a:ext cx="3939299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“bottleneck” 1 x 1 conv</a:t>
            </a:r>
            <a:br>
              <a:rPr lang="en" sz="2000"/>
            </a:br>
            <a:r>
              <a:rPr lang="en" sz="2000"/>
              <a:t>to reduce dimension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3 x 3 conv at reduced dimension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Restore dimension </a:t>
            </a:r>
            <a:br>
              <a:rPr lang="en" sz="2000"/>
            </a:br>
            <a:r>
              <a:rPr lang="en" sz="2000"/>
              <a:t>with another 1 x 1 conv</a:t>
            </a:r>
            <a:br>
              <a:rPr lang="en" sz="1800"/>
            </a:br>
          </a:p>
          <a:p>
            <a:pPr lvl="0" rtl="0">
              <a:spcBef>
                <a:spcPts val="0"/>
              </a:spcBef>
              <a:buNone/>
            </a:pPr>
            <a:r>
              <a:rPr lang="en"/>
              <a:t>[Seen in Lin et al, “Network in Network”, GoogLeNet, ResNet]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1" name="Shape 701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640750" y="16215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04" name="Shape 704"/>
          <p:cNvCxnSpPr>
            <a:stCxn id="703" idx="2"/>
            <a:endCxn id="705" idx="0"/>
          </p:cNvCxnSpPr>
          <p:nvPr/>
        </p:nvCxnSpPr>
        <p:spPr>
          <a:xfrm flipH="1">
            <a:off x="2402450" y="20172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6" name="Shape 706"/>
          <p:cNvSpPr txBox="1"/>
          <p:nvPr/>
        </p:nvSpPr>
        <p:spPr>
          <a:xfrm>
            <a:off x="62375" y="20421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C/2 filters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1391450" y="25340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cxnSp>
        <p:nvCxnSpPr>
          <p:cNvPr id="707" name="Shape 707"/>
          <p:cNvCxnSpPr>
            <a:stCxn id="705" idx="2"/>
            <a:endCxn id="708" idx="0"/>
          </p:cNvCxnSpPr>
          <p:nvPr/>
        </p:nvCxnSpPr>
        <p:spPr>
          <a:xfrm>
            <a:off x="2402599" y="29297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8" name="Shape 708"/>
          <p:cNvSpPr txBox="1"/>
          <p:nvPr/>
        </p:nvSpPr>
        <p:spPr>
          <a:xfrm>
            <a:off x="1391600" y="33828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640750" y="4231525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10" name="Shape 710"/>
          <p:cNvCxnSpPr>
            <a:stCxn id="708" idx="2"/>
            <a:endCxn id="709" idx="0"/>
          </p:cNvCxnSpPr>
          <p:nvPr/>
        </p:nvCxnSpPr>
        <p:spPr>
          <a:xfrm>
            <a:off x="2402749" y="3778499"/>
            <a:ext cx="0" cy="45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1" name="Shape 711"/>
          <p:cNvSpPr txBox="1"/>
          <p:nvPr/>
        </p:nvSpPr>
        <p:spPr>
          <a:xfrm>
            <a:off x="62375" y="29265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C/2 filters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07975" y="3802612"/>
            <a:ext cx="22182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 filters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5899237" y="2228137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528251" y="2877350"/>
            <a:ext cx="24948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 filters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5649937" y="3597862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16" name="Shape 716"/>
          <p:cNvCxnSpPr>
            <a:stCxn id="713" idx="2"/>
            <a:endCxn id="715" idx="0"/>
          </p:cNvCxnSpPr>
          <p:nvPr/>
        </p:nvCxnSpPr>
        <p:spPr>
          <a:xfrm flipH="1">
            <a:off x="6660937" y="2623837"/>
            <a:ext cx="300" cy="9740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7" name="Shape 717"/>
          <p:cNvSpPr/>
          <p:nvPr/>
        </p:nvSpPr>
        <p:spPr>
          <a:xfrm rot="10800000">
            <a:off x="5374975" y="2109200"/>
            <a:ext cx="641099" cy="2144099"/>
          </a:xfrm>
          <a:prstGeom prst="rightBrace">
            <a:avLst>
              <a:gd fmla="val 34756" name="adj1"/>
              <a:gd fmla="val 27118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3873850" y="3306600"/>
            <a:ext cx="1524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</a:rPr>
              <a:t>Single</a:t>
            </a:r>
            <a:br>
              <a:rPr b="1" lang="en" sz="1800">
                <a:solidFill>
                  <a:srgbClr val="0000FF"/>
                </a:solidFill>
              </a:rPr>
            </a:br>
            <a:r>
              <a:rPr b="1" lang="en" sz="1800">
                <a:solidFill>
                  <a:srgbClr val="0000FF"/>
                </a:solidFill>
              </a:rPr>
              <a:t>3 x 3 conv</a:t>
            </a:r>
          </a:p>
        </p:txBody>
      </p:sp>
      <p:sp>
        <p:nvSpPr>
          <p:cNvPr id="719" name="Shape 719"/>
          <p:cNvSpPr/>
          <p:nvPr/>
        </p:nvSpPr>
        <p:spPr>
          <a:xfrm>
            <a:off x="3484700" y="1586375"/>
            <a:ext cx="641099" cy="2905500"/>
          </a:xfrm>
          <a:prstGeom prst="rightBrace">
            <a:avLst>
              <a:gd fmla="val 34756" name="adj1"/>
              <a:gd fmla="val 2331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0" name="Shape 720"/>
          <p:cNvSpPr txBox="1"/>
          <p:nvPr/>
        </p:nvSpPr>
        <p:spPr>
          <a:xfrm>
            <a:off x="4049600" y="1943150"/>
            <a:ext cx="1524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Bottleneck</a:t>
            </a:r>
            <a:br>
              <a:rPr b="1" lang="en" sz="1800">
                <a:solidFill>
                  <a:srgbClr val="FF0000"/>
                </a:solidFill>
              </a:rPr>
            </a:br>
            <a:r>
              <a:rPr b="1" lang="en" sz="1800">
                <a:solidFill>
                  <a:srgbClr val="FF0000"/>
                </a:solidFill>
              </a:rPr>
              <a:t>sandwich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6" name="Shape 726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 stop at 3 x 3 filters? Why not try 1 x 1?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640750" y="16215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29" name="Shape 729"/>
          <p:cNvCxnSpPr>
            <a:stCxn id="728" idx="2"/>
            <a:endCxn id="730" idx="0"/>
          </p:cNvCxnSpPr>
          <p:nvPr/>
        </p:nvCxnSpPr>
        <p:spPr>
          <a:xfrm flipH="1">
            <a:off x="2402450" y="20172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1" name="Shape 731"/>
          <p:cNvSpPr txBox="1"/>
          <p:nvPr/>
        </p:nvSpPr>
        <p:spPr>
          <a:xfrm>
            <a:off x="62375" y="20421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C/2 filters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1391450" y="25340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cxnSp>
        <p:nvCxnSpPr>
          <p:cNvPr id="732" name="Shape 732"/>
          <p:cNvCxnSpPr>
            <a:stCxn id="730" idx="2"/>
            <a:endCxn id="733" idx="0"/>
          </p:cNvCxnSpPr>
          <p:nvPr/>
        </p:nvCxnSpPr>
        <p:spPr>
          <a:xfrm>
            <a:off x="2402599" y="29297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3" name="Shape 733"/>
          <p:cNvSpPr txBox="1"/>
          <p:nvPr/>
        </p:nvSpPr>
        <p:spPr>
          <a:xfrm>
            <a:off x="1391600" y="33828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(C / 2)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640750" y="4231525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35" name="Shape 735"/>
          <p:cNvCxnSpPr>
            <a:stCxn id="733" idx="2"/>
            <a:endCxn id="734" idx="0"/>
          </p:cNvCxnSpPr>
          <p:nvPr/>
        </p:nvCxnSpPr>
        <p:spPr>
          <a:xfrm>
            <a:off x="2402749" y="3778499"/>
            <a:ext cx="0" cy="45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6" name="Shape 736"/>
          <p:cNvSpPr txBox="1"/>
          <p:nvPr/>
        </p:nvSpPr>
        <p:spPr>
          <a:xfrm>
            <a:off x="62375" y="29265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C/2 filters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07975" y="3802612"/>
            <a:ext cx="22182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1x1, C filters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5899237" y="2228137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6528251" y="2877350"/>
            <a:ext cx="24948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 filters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5649937" y="3597862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41" name="Shape 741"/>
          <p:cNvCxnSpPr>
            <a:stCxn id="738" idx="2"/>
            <a:endCxn id="740" idx="0"/>
          </p:cNvCxnSpPr>
          <p:nvPr/>
        </p:nvCxnSpPr>
        <p:spPr>
          <a:xfrm flipH="1">
            <a:off x="6660937" y="2623837"/>
            <a:ext cx="300" cy="9740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2" name="Shape 742"/>
          <p:cNvSpPr txBox="1"/>
          <p:nvPr/>
        </p:nvSpPr>
        <p:spPr>
          <a:xfrm>
            <a:off x="3973400" y="1943150"/>
            <a:ext cx="1524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3.25 C</a:t>
            </a:r>
            <a:r>
              <a:rPr b="1" baseline="30000" lang="en" sz="1800">
                <a:solidFill>
                  <a:srgbClr val="FF0000"/>
                </a:solidFill>
              </a:rPr>
              <a:t>2</a:t>
            </a:r>
            <a:br>
              <a:rPr b="1" lang="en" sz="1800">
                <a:solidFill>
                  <a:srgbClr val="FF0000"/>
                </a:solidFill>
              </a:rPr>
            </a:br>
            <a:r>
              <a:rPr b="1" lang="en" sz="18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3873850" y="3306600"/>
            <a:ext cx="1524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</a:rPr>
              <a:t>9 C</a:t>
            </a:r>
            <a:r>
              <a:rPr b="1" baseline="30000" lang="en" sz="1800">
                <a:solidFill>
                  <a:srgbClr val="0000FF"/>
                </a:solidFill>
              </a:rPr>
              <a:t>2</a:t>
            </a:r>
            <a:br>
              <a:rPr b="1" lang="en" sz="1800">
                <a:solidFill>
                  <a:srgbClr val="0000FF"/>
                </a:solidFill>
              </a:rPr>
            </a:br>
            <a:r>
              <a:rPr b="1" lang="en" sz="180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744" name="Shape 744"/>
          <p:cNvSpPr/>
          <p:nvPr/>
        </p:nvSpPr>
        <p:spPr>
          <a:xfrm>
            <a:off x="3484700" y="1586375"/>
            <a:ext cx="641099" cy="2905500"/>
          </a:xfrm>
          <a:prstGeom prst="rightBrace">
            <a:avLst>
              <a:gd fmla="val 34756" name="adj1"/>
              <a:gd fmla="val 2331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5" name="Shape 745"/>
          <p:cNvSpPr/>
          <p:nvPr/>
        </p:nvSpPr>
        <p:spPr>
          <a:xfrm rot="10800000">
            <a:off x="5374975" y="2109200"/>
            <a:ext cx="641099" cy="2144099"/>
          </a:xfrm>
          <a:prstGeom prst="rightBrace">
            <a:avLst>
              <a:gd fmla="val 34756" name="adj1"/>
              <a:gd fmla="val 27118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6760525" y="903000"/>
            <a:ext cx="2218200" cy="97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More nonlinearity,</a:t>
            </a:r>
            <a:br>
              <a:rPr lang="en" sz="1800">
                <a:solidFill>
                  <a:srgbClr val="FF0000"/>
                </a:solidFill>
              </a:rPr>
            </a:br>
            <a:r>
              <a:rPr lang="en" sz="1800">
                <a:solidFill>
                  <a:srgbClr val="FF0000"/>
                </a:solidFill>
              </a:rPr>
              <a:t>fewer params, </a:t>
            </a:r>
            <a:br>
              <a:rPr lang="en" sz="1800">
                <a:solidFill>
                  <a:srgbClr val="FF0000"/>
                </a:solidFill>
              </a:rPr>
            </a:br>
            <a:r>
              <a:rPr lang="en" sz="1800">
                <a:solidFill>
                  <a:srgbClr val="FF0000"/>
                </a:solidFill>
              </a:rPr>
              <a:t>less compute!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Stats</a:t>
            </a: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0" y="1153925"/>
            <a:ext cx="4787699" cy="29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9024" r="0" t="0"/>
          <a:stretch/>
        </p:blipFill>
        <p:spPr>
          <a:xfrm>
            <a:off x="4788300" y="1153925"/>
            <a:ext cx="4355700" cy="29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169625" y="3893050"/>
            <a:ext cx="3490499" cy="6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/>
              <a:t>Bonus mean:</a:t>
            </a:r>
            <a:r>
              <a:rPr lang="en" sz="2000"/>
              <a:t> 0.8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2" name="Shape 752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Still using 3 x 3 filters … can we break it up?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9" name="Shape 759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640750" y="19263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61" name="Shape 761"/>
          <p:cNvCxnSpPr>
            <a:stCxn id="760" idx="2"/>
            <a:endCxn id="762" idx="0"/>
          </p:cNvCxnSpPr>
          <p:nvPr/>
        </p:nvCxnSpPr>
        <p:spPr>
          <a:xfrm flipH="1">
            <a:off x="2402450" y="23220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3" name="Shape 763"/>
          <p:cNvSpPr txBox="1"/>
          <p:nvPr/>
        </p:nvSpPr>
        <p:spPr>
          <a:xfrm>
            <a:off x="62375" y="23469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1x3, C filters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391450" y="28388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64" name="Shape 764"/>
          <p:cNvCxnSpPr>
            <a:stCxn id="762" idx="2"/>
            <a:endCxn id="765" idx="0"/>
          </p:cNvCxnSpPr>
          <p:nvPr/>
        </p:nvCxnSpPr>
        <p:spPr>
          <a:xfrm>
            <a:off x="2402599" y="32345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5" name="Shape 765"/>
          <p:cNvSpPr txBox="1"/>
          <p:nvPr/>
        </p:nvSpPr>
        <p:spPr>
          <a:xfrm>
            <a:off x="1391600" y="36876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62375" y="32313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3x1, C filters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Still using 3 x 3 filters … can we break it up?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3" name="Shape 773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1640750" y="1926350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75" name="Shape 775"/>
          <p:cNvCxnSpPr>
            <a:stCxn id="774" idx="2"/>
            <a:endCxn id="776" idx="0"/>
          </p:cNvCxnSpPr>
          <p:nvPr/>
        </p:nvCxnSpPr>
        <p:spPr>
          <a:xfrm flipH="1">
            <a:off x="2402450" y="2322049"/>
            <a:ext cx="300" cy="51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7" name="Shape 777"/>
          <p:cNvSpPr txBox="1"/>
          <p:nvPr/>
        </p:nvSpPr>
        <p:spPr>
          <a:xfrm>
            <a:off x="62375" y="23469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1x3, C filters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391450" y="2838875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78" name="Shape 778"/>
          <p:cNvCxnSpPr>
            <a:stCxn id="776" idx="2"/>
            <a:endCxn id="779" idx="0"/>
          </p:cNvCxnSpPr>
          <p:nvPr/>
        </p:nvCxnSpPr>
        <p:spPr>
          <a:xfrm>
            <a:off x="2402599" y="3234574"/>
            <a:ext cx="300" cy="452999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9" name="Shape 779"/>
          <p:cNvSpPr txBox="1"/>
          <p:nvPr/>
        </p:nvSpPr>
        <p:spPr>
          <a:xfrm>
            <a:off x="1391600" y="3687600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62375" y="3231350"/>
            <a:ext cx="22637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3x1, C filters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Still using 3 x 3 filters … can we break it up?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3973400" y="2247733"/>
            <a:ext cx="1524000" cy="4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6 C</a:t>
            </a:r>
            <a:r>
              <a:rPr b="1" baseline="30000" lang="en" sz="1800">
                <a:solidFill>
                  <a:srgbClr val="FF0000"/>
                </a:solidFill>
              </a:rPr>
              <a:t>2</a:t>
            </a:r>
            <a:br>
              <a:rPr b="1" lang="en" sz="1800">
                <a:solidFill>
                  <a:srgbClr val="FF0000"/>
                </a:solidFill>
              </a:rPr>
            </a:br>
            <a:r>
              <a:rPr b="1" lang="en" sz="18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783" name="Shape 783"/>
          <p:cNvSpPr/>
          <p:nvPr/>
        </p:nvSpPr>
        <p:spPr>
          <a:xfrm>
            <a:off x="3484700" y="1978525"/>
            <a:ext cx="641099" cy="2192399"/>
          </a:xfrm>
          <a:prstGeom prst="rightBrace">
            <a:avLst>
              <a:gd fmla="val 34756" name="adj1"/>
              <a:gd fmla="val 23312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6528251" y="2877350"/>
            <a:ext cx="24948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Conv 3x3, C filters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5649937" y="3597862"/>
            <a:ext cx="2022299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cxnSp>
        <p:nvCxnSpPr>
          <p:cNvPr id="786" name="Shape 786"/>
          <p:cNvCxnSpPr>
            <a:stCxn id="787" idx="2"/>
            <a:endCxn id="785" idx="0"/>
          </p:cNvCxnSpPr>
          <p:nvPr/>
        </p:nvCxnSpPr>
        <p:spPr>
          <a:xfrm flipH="1">
            <a:off x="6661087" y="2623762"/>
            <a:ext cx="300" cy="97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8" name="Shape 788"/>
          <p:cNvSpPr txBox="1"/>
          <p:nvPr/>
        </p:nvSpPr>
        <p:spPr>
          <a:xfrm>
            <a:off x="3873850" y="3306600"/>
            <a:ext cx="1524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</a:rPr>
              <a:t>9 C</a:t>
            </a:r>
            <a:r>
              <a:rPr b="1" baseline="30000" lang="en" sz="1800">
                <a:solidFill>
                  <a:srgbClr val="0000FF"/>
                </a:solidFill>
              </a:rPr>
              <a:t>2</a:t>
            </a:r>
            <a:br>
              <a:rPr b="1" lang="en" sz="1800">
                <a:solidFill>
                  <a:srgbClr val="0000FF"/>
                </a:solidFill>
              </a:rPr>
            </a:br>
            <a:r>
              <a:rPr b="1" lang="en" sz="180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789" name="Shape 789"/>
          <p:cNvSpPr/>
          <p:nvPr/>
        </p:nvSpPr>
        <p:spPr>
          <a:xfrm rot="10800000">
            <a:off x="5374975" y="2109200"/>
            <a:ext cx="641099" cy="2144099"/>
          </a:xfrm>
          <a:prstGeom prst="rightBrace">
            <a:avLst>
              <a:gd fmla="val 34756" name="adj1"/>
              <a:gd fmla="val 27118" name="adj2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90" name="Shape 790"/>
          <p:cNvSpPr txBox="1"/>
          <p:nvPr/>
        </p:nvSpPr>
        <p:spPr>
          <a:xfrm>
            <a:off x="5899237" y="2228137"/>
            <a:ext cx="1524000" cy="39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H x W x C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6760525" y="903000"/>
            <a:ext cx="2218200" cy="97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More nonlinearity,</a:t>
            </a:r>
            <a:br>
              <a:rPr lang="en" sz="1800">
                <a:solidFill>
                  <a:srgbClr val="FF0000"/>
                </a:solidFill>
              </a:rPr>
            </a:br>
            <a:r>
              <a:rPr lang="en" sz="1800">
                <a:solidFill>
                  <a:srgbClr val="FF0000"/>
                </a:solidFill>
              </a:rPr>
              <a:t>fewer params, </a:t>
            </a:r>
            <a:br>
              <a:rPr lang="en" sz="1800">
                <a:solidFill>
                  <a:srgbClr val="FF0000"/>
                </a:solidFill>
              </a:rPr>
            </a:br>
            <a:r>
              <a:rPr lang="en" sz="1800">
                <a:solidFill>
                  <a:srgbClr val="FF0000"/>
                </a:solidFill>
              </a:rPr>
              <a:t>less compute!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7" name="Shape 797"/>
          <p:cNvSpPr txBox="1"/>
          <p:nvPr/>
        </p:nvSpPr>
        <p:spPr>
          <a:xfrm>
            <a:off x="178575" y="119450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power of small filters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00" y="1425874"/>
            <a:ext cx="2068625" cy="264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218" y="1596480"/>
            <a:ext cx="2788774" cy="23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588" y="1596487"/>
            <a:ext cx="2285286" cy="23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255100" y="813150"/>
            <a:ext cx="87615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Latest version of GoogLeNet incorporates all these ideas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441150" y="4205925"/>
            <a:ext cx="638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Szegedy et al, “Rethinking the Inception Architecture for Computer Vision”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stack convolutions: Recap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2400"/>
              <a:t>Replace large convolutions (5 x 5, 7 x 7) with stacks of 3 x 3 convolutions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1 x 1 “bottleneck” convolutions are very efficient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Can factor N x N convolutions into 1 x N and N x 1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All of the above give fewer parameters, less compute, more nonlinearity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5" name="Shape 815"/>
          <p:cNvSpPr txBox="1"/>
          <p:nvPr/>
        </p:nvSpPr>
        <p:spPr>
          <a:xfrm>
            <a:off x="1399500" y="1896750"/>
            <a:ext cx="6345000" cy="134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All About Convolutions</a:t>
            </a:r>
            <a:br>
              <a:rPr lang="en" sz="3600"/>
            </a:br>
            <a:r>
              <a:rPr lang="en" sz="3600">
                <a:solidFill>
                  <a:srgbClr val="666666"/>
                </a:solidFill>
              </a:rPr>
              <a:t>Part II: How to compute them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821" name="Shape 82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2" name="Shape 822"/>
          <p:cNvSpPr txBox="1"/>
          <p:nvPr/>
        </p:nvSpPr>
        <p:spPr>
          <a:xfrm>
            <a:off x="1293150" y="1039200"/>
            <a:ext cx="6557699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There are highly optimized matrix multiplication routines for just about every platform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Can we turn convolution into matrix multiplication?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828" name="Shape 828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830" name="Shape 830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836" name="Shape 836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39" name="Shape 839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40" name="Shape 840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41" name="Shape 841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847" name="Shape 847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849" name="Shape 849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855" name="Shape 855"/>
          <p:cNvSpPr/>
          <p:nvPr/>
        </p:nvSpPr>
        <p:spPr>
          <a:xfrm>
            <a:off x="10980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9" name="Shape 859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60" name="Shape 860"/>
          <p:cNvCxnSpPr>
            <a:stCxn id="858" idx="1"/>
            <a:endCxn id="855" idx="1"/>
          </p:cNvCxnSpPr>
          <p:nvPr/>
        </p:nvCxnSpPr>
        <p:spPr>
          <a:xfrm>
            <a:off x="1078350" y="1916025"/>
            <a:ext cx="19800" cy="1440600"/>
          </a:xfrm>
          <a:prstGeom prst="curvedConnector3">
            <a:avLst>
              <a:gd fmla="val -3323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1" name="Shape 861"/>
          <p:cNvSpPr txBox="1"/>
          <p:nvPr/>
        </p:nvSpPr>
        <p:spPr>
          <a:xfrm>
            <a:off x="1291325" y="2985550"/>
            <a:ext cx="2331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 K x K x C receptive field to column with K</a:t>
            </a:r>
            <a:r>
              <a:rPr baseline="30000" lang="en"/>
              <a:t>2</a:t>
            </a:r>
            <a:r>
              <a:rPr lang="en"/>
              <a:t>C elements</a:t>
            </a:r>
          </a:p>
        </p:txBody>
      </p:sp>
      <p:cxnSp>
        <p:nvCxnSpPr>
          <p:cNvPr id="862" name="Shape 862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63" name="Shape 863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869" name="Shape 869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871" name="Shape 871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877" name="Shape 877"/>
          <p:cNvSpPr/>
          <p:nvPr/>
        </p:nvSpPr>
        <p:spPr>
          <a:xfrm>
            <a:off x="10980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1" name="Shape 881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882" name="Shape 882"/>
          <p:cNvSpPr/>
          <p:nvPr/>
        </p:nvSpPr>
        <p:spPr>
          <a:xfrm>
            <a:off x="12984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15072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17076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19080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21168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23172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25176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27264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29268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31272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33360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3" name="Shape 893"/>
          <p:cNvCxnSpPr>
            <a:stCxn id="880" idx="1"/>
            <a:endCxn id="877" idx="1"/>
          </p:cNvCxnSpPr>
          <p:nvPr/>
        </p:nvCxnSpPr>
        <p:spPr>
          <a:xfrm>
            <a:off x="1078350" y="1916025"/>
            <a:ext cx="19800" cy="1440600"/>
          </a:xfrm>
          <a:prstGeom prst="curvedConnector3">
            <a:avLst>
              <a:gd fmla="val -3323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4" name="Shape 894"/>
          <p:cNvSpPr txBox="1"/>
          <p:nvPr/>
        </p:nvSpPr>
        <p:spPr>
          <a:xfrm>
            <a:off x="183952" y="4017358"/>
            <a:ext cx="39831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Repeat for all columns to get (</a:t>
            </a:r>
            <a:r>
              <a:rPr lang="en">
                <a:solidFill>
                  <a:schemeClr val="dk1"/>
                </a:solidFill>
              </a:rPr>
              <a:t>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x N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(N receptive field locations)</a:t>
            </a:r>
          </a:p>
        </p:txBody>
      </p:sp>
      <p:cxnSp>
        <p:nvCxnSpPr>
          <p:cNvPr id="895" name="Shape 895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96" name="Shape 896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Time</a:t>
            </a: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" name="Shape 89"/>
          <p:cNvSpPr txBox="1"/>
          <p:nvPr/>
        </p:nvSpPr>
        <p:spPr>
          <a:xfrm>
            <a:off x="1376062" y="3122175"/>
            <a:ext cx="28893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Recurrent neural networks </a:t>
            </a:r>
            <a:br>
              <a:rPr lang="en" sz="1800"/>
            </a:br>
            <a:r>
              <a:rPr lang="en" sz="1800"/>
              <a:t>for modeling sequences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075" y="1289800"/>
            <a:ext cx="2464199" cy="72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5778125" y="776375"/>
            <a:ext cx="231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Vanilla RNNs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132" y="2978075"/>
            <a:ext cx="2087224" cy="1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665387" y="2435825"/>
            <a:ext cx="231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LSTMs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00" y="1697919"/>
            <a:ext cx="4550037" cy="142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902" name="Shape 902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904" name="Shape 904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910" name="Shape 910"/>
          <p:cNvSpPr/>
          <p:nvPr/>
        </p:nvSpPr>
        <p:spPr>
          <a:xfrm>
            <a:off x="10980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4" name="Shape 914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15" name="Shape 915"/>
          <p:cNvSpPr/>
          <p:nvPr/>
        </p:nvSpPr>
        <p:spPr>
          <a:xfrm>
            <a:off x="12984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15072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7076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19080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21168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23172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25176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27264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29268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31272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33360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6" name="Shape 926"/>
          <p:cNvCxnSpPr>
            <a:stCxn id="913" idx="1"/>
            <a:endCxn id="910" idx="1"/>
          </p:cNvCxnSpPr>
          <p:nvPr/>
        </p:nvCxnSpPr>
        <p:spPr>
          <a:xfrm>
            <a:off x="1078350" y="1916025"/>
            <a:ext cx="19800" cy="1440600"/>
          </a:xfrm>
          <a:prstGeom prst="curvedConnector3">
            <a:avLst>
              <a:gd fmla="val -3323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7" name="Shape 927"/>
          <p:cNvSpPr txBox="1"/>
          <p:nvPr/>
        </p:nvSpPr>
        <p:spPr>
          <a:xfrm>
            <a:off x="183952" y="4017358"/>
            <a:ext cx="39831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Repeat for all columns to get (</a:t>
            </a:r>
            <a:r>
              <a:rPr lang="en">
                <a:solidFill>
                  <a:schemeClr val="dk1"/>
                </a:solidFill>
              </a:rPr>
              <a:t>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x N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(N receptive field locations)</a:t>
            </a:r>
          </a:p>
        </p:txBody>
      </p:sp>
      <p:cxnSp>
        <p:nvCxnSpPr>
          <p:cNvPr id="928" name="Shape 928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29" name="Shape 929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 txBox="1"/>
          <p:nvPr/>
        </p:nvSpPr>
        <p:spPr>
          <a:xfrm>
            <a:off x="3797275" y="2923775"/>
            <a:ext cx="2902200" cy="7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Elements appearing in multiple receptive fields are duplicated; this uses a lot of memory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936" name="Shape 936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938" name="Shape 938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944" name="Shape 944"/>
          <p:cNvSpPr/>
          <p:nvPr/>
        </p:nvSpPr>
        <p:spPr>
          <a:xfrm>
            <a:off x="10980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48" name="Shape 948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49" name="Shape 949"/>
          <p:cNvSpPr/>
          <p:nvPr/>
        </p:nvSpPr>
        <p:spPr>
          <a:xfrm>
            <a:off x="12984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15072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17076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19080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1168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23172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25176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27264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9268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31272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33360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0" name="Shape 960"/>
          <p:cNvCxnSpPr>
            <a:stCxn id="947" idx="1"/>
            <a:endCxn id="944" idx="1"/>
          </p:cNvCxnSpPr>
          <p:nvPr/>
        </p:nvCxnSpPr>
        <p:spPr>
          <a:xfrm>
            <a:off x="1078350" y="1916025"/>
            <a:ext cx="19800" cy="1440600"/>
          </a:xfrm>
          <a:prstGeom prst="curvedConnector3">
            <a:avLst>
              <a:gd fmla="val -3323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1" name="Shape 961"/>
          <p:cNvSpPr txBox="1"/>
          <p:nvPr/>
        </p:nvSpPr>
        <p:spPr>
          <a:xfrm>
            <a:off x="1503175" y="4027525"/>
            <a:ext cx="15939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x N matrix</a:t>
            </a:r>
          </a:p>
        </p:txBody>
      </p:sp>
      <p:sp>
        <p:nvSpPr>
          <p:cNvPr id="962" name="Shape 962"/>
          <p:cNvSpPr/>
          <p:nvPr/>
        </p:nvSpPr>
        <p:spPr>
          <a:xfrm rot="5400000">
            <a:off x="4196777" y="2326445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/>
        </p:nvSpPr>
        <p:spPr>
          <a:xfrm rot="5400000">
            <a:off x="4206175" y="2708464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/>
        </p:nvSpPr>
        <p:spPr>
          <a:xfrm rot="5400000">
            <a:off x="4206175" y="2517454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 rot="5400000">
            <a:off x="4215573" y="2899473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/>
        </p:nvSpPr>
        <p:spPr>
          <a:xfrm rot="5400000">
            <a:off x="4215573" y="3088445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7" name="Shape 967"/>
          <p:cNvCxnSpPr>
            <a:stCxn id="946" idx="3"/>
            <a:endCxn id="966" idx="0"/>
          </p:cNvCxnSpPr>
          <p:nvPr/>
        </p:nvCxnSpPr>
        <p:spPr>
          <a:xfrm rot="5400000">
            <a:off x="5814630" y="1513599"/>
            <a:ext cx="1296300" cy="31128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8" name="Shape 968"/>
          <p:cNvCxnSpPr>
            <a:stCxn id="938" idx="3"/>
            <a:endCxn id="962" idx="1"/>
          </p:cNvCxnSpPr>
          <p:nvPr/>
        </p:nvCxnSpPr>
        <p:spPr>
          <a:xfrm flipH="1" rot="-5400000">
            <a:off x="4010955" y="2648299"/>
            <a:ext cx="488100" cy="54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9" name="Shape 969"/>
          <p:cNvSpPr txBox="1"/>
          <p:nvPr/>
        </p:nvSpPr>
        <p:spPr>
          <a:xfrm>
            <a:off x="3567350" y="3899775"/>
            <a:ext cx="28109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Reshape each filter to </a:t>
            </a:r>
            <a:r>
              <a:rPr lang="en">
                <a:solidFill>
                  <a:schemeClr val="dk1"/>
                </a:solidFill>
              </a:rPr>
              <a:t>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 row,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making D x (K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matrix</a:t>
            </a:r>
          </a:p>
        </p:txBody>
      </p:sp>
      <p:cxnSp>
        <p:nvCxnSpPr>
          <p:cNvPr id="970" name="Shape 970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71" name="Shape 971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im2col</a:t>
            </a:r>
          </a:p>
        </p:txBody>
      </p:sp>
      <p:sp>
        <p:nvSpPr>
          <p:cNvPr id="977" name="Shape 977"/>
          <p:cNvSpPr/>
          <p:nvPr/>
        </p:nvSpPr>
        <p:spPr>
          <a:xfrm>
            <a:off x="1078350" y="1438150"/>
            <a:ext cx="1134599" cy="1136099"/>
          </a:xfrm>
          <a:prstGeom prst="cube">
            <a:avLst>
              <a:gd fmla="val 26861" name="adj"/>
            </a:avLst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793225" y="944100"/>
            <a:ext cx="2729099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map: H x W x C</a:t>
            </a:r>
          </a:p>
        </p:txBody>
      </p:sp>
      <p:sp>
        <p:nvSpPr>
          <p:cNvPr id="979" name="Shape 979"/>
          <p:cNvSpPr/>
          <p:nvPr/>
        </p:nvSpPr>
        <p:spPr>
          <a:xfrm>
            <a:off x="4100750" y="18351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 rot="-5400000">
            <a:off x="6076600" y="-781425"/>
            <a:ext cx="561000" cy="4815000"/>
          </a:xfrm>
          <a:prstGeom prst="rightBrace">
            <a:avLst>
              <a:gd fmla="val 36042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625400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659150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/>
          <p:nvPr/>
        </p:nvSpPr>
        <p:spPr>
          <a:xfrm>
            <a:off x="7100462" y="2039600"/>
            <a:ext cx="162899" cy="16289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4181900" y="944100"/>
            <a:ext cx="4307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 weights: D filters, each K x K x C</a:t>
            </a:r>
          </a:p>
        </p:txBody>
      </p:sp>
      <p:sp>
        <p:nvSpPr>
          <p:cNvPr id="985" name="Shape 985"/>
          <p:cNvSpPr/>
          <p:nvPr/>
        </p:nvSpPr>
        <p:spPr>
          <a:xfrm>
            <a:off x="10980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4992550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7867625" y="1850050"/>
            <a:ext cx="541500" cy="571799"/>
          </a:xfrm>
          <a:prstGeom prst="cube">
            <a:avLst>
              <a:gd fmla="val 44024" name="adj"/>
            </a:avLst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1078350" y="1742925"/>
            <a:ext cx="299399" cy="34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9" name="Shape 989"/>
          <p:cNvCxnSpPr/>
          <p:nvPr/>
        </p:nvCxnSpPr>
        <p:spPr>
          <a:xfrm flipH="1" rot="10800000">
            <a:off x="1375897" y="1426993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90" name="Shape 990"/>
          <p:cNvCxnSpPr/>
          <p:nvPr/>
        </p:nvCxnSpPr>
        <p:spPr>
          <a:xfrm flipH="1" rot="10800000">
            <a:off x="1385740" y="1793567"/>
            <a:ext cx="275399" cy="285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91" name="Shape 991"/>
          <p:cNvCxnSpPr/>
          <p:nvPr/>
        </p:nvCxnSpPr>
        <p:spPr>
          <a:xfrm rot="10800000">
            <a:off x="1613397" y="1453713"/>
            <a:ext cx="0" cy="3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92" name="Shape 992"/>
          <p:cNvSpPr/>
          <p:nvPr/>
        </p:nvSpPr>
        <p:spPr>
          <a:xfrm>
            <a:off x="12984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15072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17076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19080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21168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23172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25176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27264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2926825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3127231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336018" y="2726900"/>
            <a:ext cx="122099" cy="12594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3" name="Shape 1003"/>
          <p:cNvCxnSpPr>
            <a:stCxn id="988" idx="1"/>
            <a:endCxn id="985" idx="1"/>
          </p:cNvCxnSpPr>
          <p:nvPr/>
        </p:nvCxnSpPr>
        <p:spPr>
          <a:xfrm>
            <a:off x="1078350" y="1916025"/>
            <a:ext cx="19800" cy="1440600"/>
          </a:xfrm>
          <a:prstGeom prst="curvedConnector3">
            <a:avLst>
              <a:gd fmla="val -332399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4" name="Shape 1004"/>
          <p:cNvSpPr txBox="1"/>
          <p:nvPr/>
        </p:nvSpPr>
        <p:spPr>
          <a:xfrm>
            <a:off x="1503175" y="4027525"/>
            <a:ext cx="15939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x N matrix</a:t>
            </a:r>
          </a:p>
        </p:txBody>
      </p:sp>
      <p:sp>
        <p:nvSpPr>
          <p:cNvPr id="1005" name="Shape 1005"/>
          <p:cNvSpPr/>
          <p:nvPr/>
        </p:nvSpPr>
        <p:spPr>
          <a:xfrm rot="5400000">
            <a:off x="4196777" y="2326445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/>
          <p:nvPr/>
        </p:nvSpPr>
        <p:spPr>
          <a:xfrm rot="5400000">
            <a:off x="4206175" y="2708464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/>
          <p:nvPr/>
        </p:nvSpPr>
        <p:spPr>
          <a:xfrm rot="5400000">
            <a:off x="4206175" y="2517454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8" name="Shape 1008"/>
          <p:cNvSpPr/>
          <p:nvPr/>
        </p:nvSpPr>
        <p:spPr>
          <a:xfrm rot="5400000">
            <a:off x="4215573" y="2899473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/>
        </p:nvSpPr>
        <p:spPr>
          <a:xfrm rot="5400000">
            <a:off x="4215573" y="3088445"/>
            <a:ext cx="122099" cy="12594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0" name="Shape 1010"/>
          <p:cNvCxnSpPr>
            <a:stCxn id="979" idx="3"/>
            <a:endCxn id="1005" idx="1"/>
          </p:cNvCxnSpPr>
          <p:nvPr/>
        </p:nvCxnSpPr>
        <p:spPr>
          <a:xfrm flipH="1" rot="-5400000">
            <a:off x="4010955" y="2648299"/>
            <a:ext cx="488100" cy="5400"/>
          </a:xfrm>
          <a:prstGeom prst="curved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1" name="Shape 1011"/>
          <p:cNvSpPr txBox="1"/>
          <p:nvPr/>
        </p:nvSpPr>
        <p:spPr>
          <a:xfrm>
            <a:off x="3567350" y="3975975"/>
            <a:ext cx="15015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 x (K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C) matrix</a:t>
            </a:r>
          </a:p>
        </p:txBody>
      </p:sp>
      <p:sp>
        <p:nvSpPr>
          <p:cNvPr id="1012" name="Shape 1012"/>
          <p:cNvSpPr/>
          <p:nvPr/>
        </p:nvSpPr>
        <p:spPr>
          <a:xfrm>
            <a:off x="6429125" y="2910200"/>
            <a:ext cx="2423399" cy="869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 txBox="1"/>
          <p:nvPr/>
        </p:nvSpPr>
        <p:spPr>
          <a:xfrm>
            <a:off x="6429125" y="3779300"/>
            <a:ext cx="24233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 x N result;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reshape to output tensor</a:t>
            </a:r>
          </a:p>
        </p:txBody>
      </p:sp>
      <p:cxnSp>
        <p:nvCxnSpPr>
          <p:cNvPr id="1014" name="Shape 1014"/>
          <p:cNvCxnSpPr/>
          <p:nvPr/>
        </p:nvCxnSpPr>
        <p:spPr>
          <a:xfrm>
            <a:off x="5124575" y="3331075"/>
            <a:ext cx="997799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5" name="Shape 1015"/>
          <p:cNvSpPr txBox="1"/>
          <p:nvPr/>
        </p:nvSpPr>
        <p:spPr>
          <a:xfrm>
            <a:off x="5005150" y="3404475"/>
            <a:ext cx="13280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Matrix multiply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599"/>
            <a:ext cx="4341749" cy="453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 txBox="1"/>
          <p:nvPr/>
        </p:nvSpPr>
        <p:spPr>
          <a:xfrm>
            <a:off x="5234550" y="103375"/>
            <a:ext cx="38061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Case study: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CONV forward in Caffe library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im2col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matrix multiply: call to cuBLAS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bias offset</a:t>
            </a:r>
          </a:p>
        </p:txBody>
      </p:sp>
      <p:sp>
        <p:nvSpPr>
          <p:cNvPr id="1023" name="Shape 1023"/>
          <p:cNvSpPr/>
          <p:nvPr/>
        </p:nvSpPr>
        <p:spPr>
          <a:xfrm>
            <a:off x="479275" y="1907750"/>
            <a:ext cx="4014899" cy="4406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/>
          <p:nvPr/>
        </p:nvSpPr>
        <p:spPr>
          <a:xfrm>
            <a:off x="555475" y="2593550"/>
            <a:ext cx="4014899" cy="44069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555475" y="3431750"/>
            <a:ext cx="4014899" cy="571799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6" name="Shape 1026"/>
          <p:cNvCxnSpPr>
            <a:endCxn id="1023" idx="3"/>
          </p:cNvCxnSpPr>
          <p:nvPr/>
        </p:nvCxnSpPr>
        <p:spPr>
          <a:xfrm rot="10800000">
            <a:off x="4494174" y="2128099"/>
            <a:ext cx="552300" cy="42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7" name="Shape 1027"/>
          <p:cNvCxnSpPr>
            <a:endCxn id="1024" idx="3"/>
          </p:cNvCxnSpPr>
          <p:nvPr/>
        </p:nvCxnSpPr>
        <p:spPr>
          <a:xfrm rot="10800000">
            <a:off x="4570374" y="2813899"/>
            <a:ext cx="523200" cy="71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8" name="Shape 1028"/>
          <p:cNvCxnSpPr>
            <a:endCxn id="1025" idx="3"/>
          </p:cNvCxnSpPr>
          <p:nvPr/>
        </p:nvCxnSpPr>
        <p:spPr>
          <a:xfrm rot="10800000">
            <a:off x="4570374" y="3717649"/>
            <a:ext cx="683100" cy="285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34" name="Shape 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99" y="71275"/>
            <a:ext cx="3266775" cy="44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/>
        </p:nvSpPr>
        <p:spPr>
          <a:xfrm>
            <a:off x="5234550" y="103375"/>
            <a:ext cx="38061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Case study: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fast_layers.py from HW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im2col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matrix multiply: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call np.dot</a:t>
            </a:r>
            <a:br>
              <a:rPr lang="en" sz="2400">
                <a:solidFill>
                  <a:srgbClr val="0000FF"/>
                </a:solidFill>
              </a:rPr>
            </a:br>
            <a:r>
              <a:rPr lang="en" sz="2400">
                <a:solidFill>
                  <a:srgbClr val="0000FF"/>
                </a:solidFill>
              </a:rPr>
              <a:t>(which calls BLAS)</a:t>
            </a:r>
          </a:p>
        </p:txBody>
      </p:sp>
      <p:sp>
        <p:nvSpPr>
          <p:cNvPr id="1036" name="Shape 1036"/>
          <p:cNvSpPr/>
          <p:nvPr/>
        </p:nvSpPr>
        <p:spPr>
          <a:xfrm>
            <a:off x="1159475" y="2077375"/>
            <a:ext cx="2486699" cy="92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1159500" y="3035822"/>
            <a:ext cx="2486699" cy="305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Implementing convolutions: FFT</a:t>
            </a:r>
          </a:p>
        </p:txBody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Convolution Theorem:</a:t>
            </a:r>
            <a:r>
              <a:rPr lang="en" sz="2400"/>
              <a:t> The convolution of f and g is equal to the elementwise product of their Fourier Transforms: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Using the </a:t>
            </a:r>
            <a:r>
              <a:rPr b="1" lang="en" sz="2400"/>
              <a:t>Fast Fourier Transform</a:t>
            </a:r>
            <a:r>
              <a:rPr lang="en" sz="2400"/>
              <a:t>, we can compute the Discrete Fourier transform of an N-dimensional vector in O(N log N) time (also extends to 2D images)</a:t>
            </a:r>
          </a:p>
        </p:txBody>
      </p:sp>
      <p:sp>
        <p:nvSpPr>
          <p:cNvPr id="1044" name="Shape 104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5" name="Shape 1045"/>
          <p:cNvPicPr preferRelativeResize="0"/>
          <p:nvPr/>
        </p:nvPicPr>
        <p:blipFill rotWithShape="1">
          <a:blip r:embed="rId3">
            <a:alphaModFix/>
          </a:blip>
          <a:srcRect b="54590" l="0" r="0" t="0"/>
          <a:stretch/>
        </p:blipFill>
        <p:spPr>
          <a:xfrm>
            <a:off x="2692900" y="2188943"/>
            <a:ext cx="33909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FFT</a:t>
            </a:r>
          </a:p>
        </p:txBody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Compute FFT of weights: F(W)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Compute FFT of image: F(X)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Compute elementwise product: F(W) ○ F(X)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Compute inverse FFT: Y = F</a:t>
            </a:r>
            <a:r>
              <a:rPr baseline="30000" lang="en" sz="2400"/>
              <a:t>-1</a:t>
            </a:r>
            <a:r>
              <a:rPr lang="en" sz="2400"/>
              <a:t>(</a:t>
            </a:r>
            <a:r>
              <a:rPr lang="en" sz="2400">
                <a:solidFill>
                  <a:schemeClr val="dk1"/>
                </a:solidFill>
              </a:rPr>
              <a:t>F(W) ○ F(X))</a:t>
            </a:r>
          </a:p>
        </p:txBody>
      </p:sp>
      <p:sp>
        <p:nvSpPr>
          <p:cNvPr id="1052" name="Shape 105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convolutions: FFT</a:t>
            </a:r>
          </a:p>
        </p:txBody>
      </p:sp>
      <p:sp>
        <p:nvSpPr>
          <p:cNvPr id="1058" name="Shape 105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9" name="Shape 1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50" y="1006061"/>
            <a:ext cx="2361900" cy="23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400" y="1000788"/>
            <a:ext cx="2361900" cy="237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177" y="1006062"/>
            <a:ext cx="2361900" cy="236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 txBox="1"/>
          <p:nvPr/>
        </p:nvSpPr>
        <p:spPr>
          <a:xfrm>
            <a:off x="298000" y="3398962"/>
            <a:ext cx="8482199" cy="90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FFT convolutions get a big speedup for larger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Not much speedup for 3x3 filters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Vasilache et al, Fast Convolutional Nets With fbfft: A GPU Performance Evaluation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3" name="Shape 10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000" y="1511400"/>
            <a:ext cx="1010799" cy="102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Implementing convolution: “Fast Algorithms”</a:t>
            </a:r>
          </a:p>
        </p:txBody>
      </p:sp>
      <p:sp>
        <p:nvSpPr>
          <p:cNvPr id="1069" name="Shape 1069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0" name="Shape 1070"/>
          <p:cNvSpPr txBox="1"/>
          <p:nvPr/>
        </p:nvSpPr>
        <p:spPr>
          <a:xfrm>
            <a:off x="420200" y="1039975"/>
            <a:ext cx="8502599" cy="3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Naive matrix multiplication</a:t>
            </a:r>
            <a:r>
              <a:rPr lang="en" sz="2400"/>
              <a:t>: Computing product of two </a:t>
            </a:r>
            <a:br>
              <a:rPr lang="en" sz="2400"/>
            </a:br>
            <a:r>
              <a:rPr lang="en" sz="2400"/>
              <a:t>N x N matrices takes O(N</a:t>
            </a:r>
            <a:r>
              <a:rPr baseline="30000" lang="en" sz="2400"/>
              <a:t>3</a:t>
            </a:r>
            <a:r>
              <a:rPr lang="en" sz="2400"/>
              <a:t>) operations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/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Strassen’s Algorithm</a:t>
            </a:r>
            <a:r>
              <a:rPr lang="en" sz="2400"/>
              <a:t>: Use clever arithmetic to reduce complexity to O(N</a:t>
            </a:r>
            <a:r>
              <a:rPr baseline="30000" lang="en" sz="2400"/>
              <a:t>log2(7)</a:t>
            </a:r>
            <a:r>
              <a:rPr lang="en" sz="2400"/>
              <a:t>) ~ O(N</a:t>
            </a:r>
            <a:r>
              <a:rPr baseline="30000" lang="en" sz="2400"/>
              <a:t>2.81</a:t>
            </a:r>
            <a:r>
              <a:rPr lang="en" sz="2400"/>
              <a:t>)</a:t>
            </a:r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 b="0" l="0" r="66414" t="0"/>
          <a:stretch/>
        </p:blipFill>
        <p:spPr>
          <a:xfrm>
            <a:off x="457200" y="2785288"/>
            <a:ext cx="1433550" cy="55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843" y="2898718"/>
            <a:ext cx="2448549" cy="1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Shape 10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169" y="3118928"/>
            <a:ext cx="2448550" cy="99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36454" r="33487" t="0"/>
          <a:stretch/>
        </p:blipFill>
        <p:spPr>
          <a:xfrm>
            <a:off x="607750" y="3339763"/>
            <a:ext cx="1282999" cy="55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3">
            <a:alphaModFix/>
          </a:blip>
          <a:srcRect b="0" l="68661" r="0" t="0"/>
          <a:stretch/>
        </p:blipFill>
        <p:spPr>
          <a:xfrm>
            <a:off x="600790" y="3894238"/>
            <a:ext cx="1337649" cy="5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/>
        </p:nvSpPr>
        <p:spPr>
          <a:xfrm>
            <a:off x="7619350" y="4284350"/>
            <a:ext cx="1454099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Wikipedia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Implementing convolution: “Fast Algorithms”</a:t>
            </a:r>
          </a:p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3" name="Shape 1083"/>
          <p:cNvSpPr txBox="1"/>
          <p:nvPr/>
        </p:nvSpPr>
        <p:spPr>
          <a:xfrm>
            <a:off x="420200" y="1039975"/>
            <a:ext cx="8502599" cy="3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Similar cleverness can be applied to convolutions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Lavin and Gray (2015) work out special cases for 3x3 convolutions: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74025" y="4263976"/>
            <a:ext cx="6679199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Lavin and Gray, “Fast Algorithms for Convolutional Neural Networks”, 2015</a:t>
            </a:r>
          </a:p>
        </p:txBody>
      </p:sp>
      <p:pic>
        <p:nvPicPr>
          <p:cNvPr id="1085" name="Shape 1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593" y="2695143"/>
            <a:ext cx="3167474" cy="5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849" y="3268474"/>
            <a:ext cx="2952975" cy="72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562" y="2251142"/>
            <a:ext cx="1771675" cy="1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Time</a:t>
            </a: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1" name="Shape 101"/>
          <p:cNvGrpSpPr/>
          <p:nvPr/>
        </p:nvGrpSpPr>
        <p:grpSpPr>
          <a:xfrm>
            <a:off x="1226475" y="1007850"/>
            <a:ext cx="6506551" cy="2995474"/>
            <a:chOff x="1425975" y="1007850"/>
            <a:chExt cx="6506551" cy="2995474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5975" y="1007850"/>
              <a:ext cx="2842420" cy="2974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 rotWithShape="1">
            <a:blip r:embed="rId4">
              <a:alphaModFix/>
            </a:blip>
            <a:srcRect b="18334" l="50233" r="0" t="0"/>
            <a:stretch/>
          </p:blipFill>
          <p:spPr>
            <a:xfrm>
              <a:off x="4708550" y="1029125"/>
              <a:ext cx="3223975" cy="2974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Shape 104"/>
          <p:cNvSpPr txBox="1"/>
          <p:nvPr/>
        </p:nvSpPr>
        <p:spPr>
          <a:xfrm>
            <a:off x="1385850" y="4110137"/>
            <a:ext cx="63722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Sampling from RNN language models to generate text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Implementing convolution: “Fast Algorithms”</a:t>
            </a:r>
          </a:p>
        </p:txBody>
      </p:sp>
      <p:sp>
        <p:nvSpPr>
          <p:cNvPr id="1093" name="Shape 109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4" y="1606337"/>
            <a:ext cx="3731300" cy="23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928" y="1606325"/>
            <a:ext cx="3962215" cy="23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501675" y="1080375"/>
            <a:ext cx="6903900" cy="59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Huge speedups on VGG for small batches: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Computing Convolutions: Recap</a:t>
            </a:r>
          </a:p>
        </p:txBody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im2col: Easy to implement, but big memory overhead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FFT: Big speedups for small kernels</a:t>
            </a:r>
            <a:br>
              <a:rPr lang="en" sz="2400"/>
            </a:b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“Fast Algorithms” seem promising, not widely used yet</a:t>
            </a:r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09" name="Shape 1109"/>
          <p:cNvSpPr txBox="1"/>
          <p:nvPr/>
        </p:nvSpPr>
        <p:spPr>
          <a:xfrm>
            <a:off x="1993050" y="2228250"/>
            <a:ext cx="5157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Implementation Details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0" y="113924"/>
            <a:ext cx="4499999" cy="44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1" name="Shape 1121"/>
          <p:cNvSpPr txBox="1"/>
          <p:nvPr/>
        </p:nvSpPr>
        <p:spPr>
          <a:xfrm>
            <a:off x="235125" y="235125"/>
            <a:ext cx="2838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Spot the CPU!</a:t>
            </a:r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0" y="113924"/>
            <a:ext cx="4499999" cy="44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0" y="113924"/>
            <a:ext cx="4499999" cy="443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Shape 112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9" name="Shape 1129"/>
          <p:cNvSpPr txBox="1"/>
          <p:nvPr/>
        </p:nvSpPr>
        <p:spPr>
          <a:xfrm>
            <a:off x="235125" y="235125"/>
            <a:ext cx="2838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Spot the CPU!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“central processing unit”</a:t>
            </a:r>
          </a:p>
        </p:txBody>
      </p:sp>
      <p:pic>
        <p:nvPicPr>
          <p:cNvPr id="1130" name="Shape 1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12" y="1685122"/>
            <a:ext cx="2534724" cy="22262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131" name="Shape 1131"/>
          <p:cNvCxnSpPr>
            <a:stCxn id="1130" idx="3"/>
          </p:cNvCxnSpPr>
          <p:nvPr/>
        </p:nvCxnSpPr>
        <p:spPr>
          <a:xfrm flipH="1" rot="10800000">
            <a:off x="2921937" y="1648660"/>
            <a:ext cx="2764200" cy="114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7" name="Shape 1137"/>
          <p:cNvSpPr txBox="1"/>
          <p:nvPr/>
        </p:nvSpPr>
        <p:spPr>
          <a:xfrm>
            <a:off x="235125" y="235125"/>
            <a:ext cx="2838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Spot the GPU!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“graphics processing unit”</a:t>
            </a:r>
          </a:p>
        </p:txBody>
      </p:sp>
      <p:pic>
        <p:nvPicPr>
          <p:cNvPr id="1138" name="Shape 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0" y="113924"/>
            <a:ext cx="4499999" cy="44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4" name="Shape 1144"/>
          <p:cNvSpPr txBox="1"/>
          <p:nvPr/>
        </p:nvSpPr>
        <p:spPr>
          <a:xfrm>
            <a:off x="235125" y="235125"/>
            <a:ext cx="28389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Spot the GPU!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“graphics processing unit”</a:t>
            </a:r>
          </a:p>
        </p:txBody>
      </p:sp>
      <p:pic>
        <p:nvPicPr>
          <p:cNvPr id="1145" name="Shape 1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00" y="113924"/>
            <a:ext cx="4499999" cy="4430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6" name="Shape 1146"/>
          <p:cNvCxnSpPr>
            <a:stCxn id="1147" idx="3"/>
          </p:cNvCxnSpPr>
          <p:nvPr/>
        </p:nvCxnSpPr>
        <p:spPr>
          <a:xfrm flipH="1" rot="10800000">
            <a:off x="3203437" y="2272525"/>
            <a:ext cx="1600499" cy="67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48" name="Shape 1148"/>
          <p:cNvPicPr preferRelativeResize="0"/>
          <p:nvPr/>
        </p:nvPicPr>
        <p:blipFill rotWithShape="1">
          <a:blip r:embed="rId4">
            <a:alphaModFix/>
          </a:blip>
          <a:srcRect b="8958" l="8894" r="9352" t="0"/>
          <a:stretch/>
        </p:blipFill>
        <p:spPr>
          <a:xfrm>
            <a:off x="409949" y="1808500"/>
            <a:ext cx="2753895" cy="21931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54" name="Shape 1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0" y="792450"/>
            <a:ext cx="3103050" cy="23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Shape 1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725" y="578799"/>
            <a:ext cx="3688927" cy="27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4044875" y="1728500"/>
            <a:ext cx="1089600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VS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0" y="792450"/>
            <a:ext cx="3103050" cy="23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Shape 1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725" y="578799"/>
            <a:ext cx="3688927" cy="27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 txBox="1"/>
          <p:nvPr/>
        </p:nvSpPr>
        <p:spPr>
          <a:xfrm>
            <a:off x="4044875" y="1728500"/>
            <a:ext cx="1089600" cy="77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VS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287825" y="603500"/>
            <a:ext cx="3329699" cy="27666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 txBox="1"/>
          <p:nvPr/>
        </p:nvSpPr>
        <p:spPr>
          <a:xfrm>
            <a:off x="1265350" y="3432900"/>
            <a:ext cx="47553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274E13"/>
                </a:solidFill>
              </a:rPr>
              <a:t>NVIDIA is much more common for deep 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Time</a:t>
            </a: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5" y="1394970"/>
            <a:ext cx="2888174" cy="17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942037" y="3158975"/>
            <a:ext cx="1918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CNN + RNN for</a:t>
            </a:r>
            <a:br>
              <a:rPr lang="en" sz="1800"/>
            </a:br>
            <a:r>
              <a:rPr lang="en" sz="1800"/>
              <a:t>image captioning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50" y="1571347"/>
            <a:ext cx="4518025" cy="17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4800162" y="3311375"/>
            <a:ext cx="3149999" cy="46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Interpretable RNN cells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8178" r="12576" t="11979"/>
          <a:stretch/>
        </p:blipFill>
        <p:spPr>
          <a:xfrm>
            <a:off x="3240775" y="296675"/>
            <a:ext cx="5580074" cy="41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 txBox="1"/>
          <p:nvPr/>
        </p:nvSpPr>
        <p:spPr>
          <a:xfrm>
            <a:off x="155450" y="317025"/>
            <a:ext cx="2891999" cy="41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CEO of NVIDIA: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Jen-Hsun Huang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(Stanford EE Masters 1992)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GTC 2015: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Introduced new Titan X GPU by bragging about AlexNet benchmarks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79" name="Shape 1179"/>
          <p:cNvPicPr preferRelativeResize="0"/>
          <p:nvPr/>
        </p:nvPicPr>
        <p:blipFill rotWithShape="1">
          <a:blip r:embed="rId3">
            <a:alphaModFix/>
          </a:blip>
          <a:srcRect b="8958" l="8894" r="9352" t="0"/>
          <a:stretch/>
        </p:blipFill>
        <p:spPr>
          <a:xfrm>
            <a:off x="5966324" y="2415500"/>
            <a:ext cx="2534695" cy="201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Shape 1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22" y="296549"/>
            <a:ext cx="1974524" cy="17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 txBox="1"/>
          <p:nvPr/>
        </p:nvSpPr>
        <p:spPr>
          <a:xfrm>
            <a:off x="304225" y="599825"/>
            <a:ext cx="58452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CPU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Few, fast cores (1 - 16)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Good at sequential processing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GPU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Many, slower cores (thousands)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Originally for graphics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Good at parallel computation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GPUs can be programmed</a:t>
            </a:r>
          </a:p>
        </p:txBody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CUDA (NVIDIA only)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Write C code that runs directly on the GPU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Higher-level APIs: cuBLAS, cuFFT, cuDNN, etc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OpenCL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Similar to CUDA, but runs on anything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Usually slower :(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Udacity: Intro to Parallel Programming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https://www.udacity.com/course/cs344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For deep learning just use existing libraries</a:t>
            </a:r>
          </a:p>
        </p:txBody>
      </p:sp>
      <p:sp>
        <p:nvSpPr>
          <p:cNvPr id="1188" name="Shape 118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94" name="Shape 1194"/>
          <p:cNvPicPr preferRelativeResize="0"/>
          <p:nvPr/>
        </p:nvPicPr>
        <p:blipFill rotWithShape="1">
          <a:blip r:embed="rId3">
            <a:alphaModFix/>
          </a:blip>
          <a:srcRect b="0" l="0" r="15290" t="0"/>
          <a:stretch/>
        </p:blipFill>
        <p:spPr>
          <a:xfrm>
            <a:off x="705300" y="1786325"/>
            <a:ext cx="4348000" cy="25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1469025" y="750625"/>
            <a:ext cx="3411299" cy="92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GPUs are really good </a:t>
            </a:r>
            <a:br>
              <a:rPr lang="en" sz="2400"/>
            </a:br>
            <a:r>
              <a:rPr lang="en" sz="2400"/>
              <a:t>at matrix multiplication: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5575025" y="2090402"/>
            <a:ext cx="2718900" cy="60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GPU</a:t>
            </a:r>
            <a:r>
              <a:rPr lang="en" sz="1800"/>
              <a:t>: NVIDA Tesla K40</a:t>
            </a:r>
            <a:br>
              <a:rPr lang="en" sz="1800"/>
            </a:br>
            <a:r>
              <a:rPr lang="en" sz="1800"/>
              <a:t>with cuBLAS</a:t>
            </a:r>
          </a:p>
        </p:txBody>
      </p:sp>
      <p:cxnSp>
        <p:nvCxnSpPr>
          <p:cNvPr id="1197" name="Shape 1197"/>
          <p:cNvCxnSpPr>
            <a:stCxn id="1196" idx="1"/>
          </p:cNvCxnSpPr>
          <p:nvPr/>
        </p:nvCxnSpPr>
        <p:spPr>
          <a:xfrm rot="10800000">
            <a:off x="5022725" y="2392652"/>
            <a:ext cx="55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8" name="Shape 1198"/>
          <p:cNvSpPr txBox="1"/>
          <p:nvPr/>
        </p:nvSpPr>
        <p:spPr>
          <a:xfrm>
            <a:off x="5575025" y="3149773"/>
            <a:ext cx="27189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CPU</a:t>
            </a:r>
            <a:r>
              <a:rPr lang="en" sz="1800"/>
              <a:t>: Intel E5-2697 v2</a:t>
            </a:r>
            <a:br>
              <a:rPr lang="en" sz="1800"/>
            </a:br>
            <a:r>
              <a:rPr lang="en" sz="1800"/>
              <a:t>12 core @ 2.7 Ghz</a:t>
            </a:r>
            <a:br>
              <a:rPr lang="en" sz="1800"/>
            </a:br>
            <a:r>
              <a:rPr lang="en" sz="1800"/>
              <a:t>with MKL</a:t>
            </a:r>
          </a:p>
        </p:txBody>
      </p:sp>
      <p:cxnSp>
        <p:nvCxnSpPr>
          <p:cNvPr id="1199" name="Shape 1199"/>
          <p:cNvCxnSpPr/>
          <p:nvPr/>
        </p:nvCxnSpPr>
        <p:spPr>
          <a:xfrm rot="10800000">
            <a:off x="5022724" y="3636985"/>
            <a:ext cx="55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5" name="Shape 1205"/>
          <p:cNvSpPr txBox="1"/>
          <p:nvPr/>
        </p:nvSpPr>
        <p:spPr>
          <a:xfrm>
            <a:off x="522025" y="750625"/>
            <a:ext cx="82887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GPUs are really good at convolution (cuDNN):</a:t>
            </a:r>
          </a:p>
        </p:txBody>
      </p:sp>
      <p:pic>
        <p:nvPicPr>
          <p:cNvPr id="1206" name="Shape 1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0" y="1283487"/>
            <a:ext cx="8438150" cy="231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254125" y="4125275"/>
            <a:ext cx="8786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comparisons are against a 12-core Intel E5-2679v2 CPU @ 2.4GHz running Caffe with Intel MKL 11.1.3.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3" name="Shape 1213"/>
          <p:cNvSpPr txBox="1"/>
          <p:nvPr/>
        </p:nvSpPr>
        <p:spPr>
          <a:xfrm>
            <a:off x="366500" y="61700"/>
            <a:ext cx="8307600" cy="430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Even with GPUs, training can be slow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VGG: ~</a:t>
            </a:r>
            <a:r>
              <a:rPr lang="en" sz="3000">
                <a:solidFill>
                  <a:schemeClr val="dk1"/>
                </a:solidFill>
              </a:rPr>
              <a:t>2-3 weeks training with 4 GPUs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ResNet 101: </a:t>
            </a:r>
            <a:r>
              <a:rPr lang="en" sz="3000"/>
              <a:t>2-3 weeks with 4 GPUs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01" y="1821425"/>
            <a:ext cx="7438202" cy="24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Shape 1215"/>
          <p:cNvSpPr txBox="1"/>
          <p:nvPr/>
        </p:nvSpPr>
        <p:spPr>
          <a:xfrm>
            <a:off x="401050" y="2076550"/>
            <a:ext cx="24420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NVIDIA Titan Blacks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~$1K each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124900" y="4313875"/>
            <a:ext cx="62927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ResNet reimplemented in Torch: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http://torch.ch/blog/2016/02/04/resnets.html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2" name="Shape 1222"/>
          <p:cNvSpPr txBox="1"/>
          <p:nvPr/>
        </p:nvSpPr>
        <p:spPr>
          <a:xfrm>
            <a:off x="2395625" y="4184750"/>
            <a:ext cx="666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Krizhevsky, “One weird trick for parallelizing convolutional neural networks”</a:t>
            </a:r>
          </a:p>
        </p:txBody>
      </p:sp>
      <p:pic>
        <p:nvPicPr>
          <p:cNvPr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87" y="969404"/>
            <a:ext cx="5607925" cy="299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Shape 12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Multi-GPU training: More complex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Google: Distributed CPU training</a:t>
            </a:r>
          </a:p>
        </p:txBody>
      </p:sp>
      <p:sp>
        <p:nvSpPr>
          <p:cNvPr id="1230" name="Shape 123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1" name="Shape 1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25" y="1302100"/>
            <a:ext cx="29718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Shape 1232"/>
          <p:cNvSpPr txBox="1"/>
          <p:nvPr/>
        </p:nvSpPr>
        <p:spPr>
          <a:xfrm>
            <a:off x="1584375" y="3416650"/>
            <a:ext cx="2523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Data parallelism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3763200" y="4184750"/>
            <a:ext cx="5298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[Large Scale Distributed Deep Networks, Jeff Dean et al., 2013]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150" y="1060250"/>
            <a:ext cx="29241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Shape 1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925" y="1302100"/>
            <a:ext cx="29718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Shape 1241"/>
          <p:cNvSpPr txBox="1"/>
          <p:nvPr/>
        </p:nvSpPr>
        <p:spPr>
          <a:xfrm>
            <a:off x="5484275" y="3540425"/>
            <a:ext cx="2523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Model parallelism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1584375" y="3416650"/>
            <a:ext cx="2523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Data parallelism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763200" y="4184750"/>
            <a:ext cx="5298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[Large Scale Distributed Deep Networks, Jeff Dean et al., 2013]</a:t>
            </a:r>
          </a:p>
        </p:txBody>
      </p:sp>
      <p:sp>
        <p:nvSpPr>
          <p:cNvPr id="1244" name="Shape 12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Google: Distributed CPU training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Google: Synchronous vs Async </a:t>
            </a:r>
          </a:p>
        </p:txBody>
      </p:sp>
      <p:sp>
        <p:nvSpPr>
          <p:cNvPr id="1250" name="Shape 1250"/>
          <p:cNvSpPr txBox="1"/>
          <p:nvPr>
            <p:ph idx="12" type="sldNum"/>
          </p:nvPr>
        </p:nvSpPr>
        <p:spPr>
          <a:xfrm>
            <a:off x="6660128" y="46663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1" name="Shape 1251"/>
          <p:cNvPicPr preferRelativeResize="0"/>
          <p:nvPr/>
        </p:nvPicPr>
        <p:blipFill rotWithShape="1">
          <a:blip r:embed="rId3">
            <a:alphaModFix/>
          </a:blip>
          <a:srcRect b="53514" l="0" r="0" t="0"/>
          <a:stretch/>
        </p:blipFill>
        <p:spPr>
          <a:xfrm>
            <a:off x="273800" y="1854275"/>
            <a:ext cx="4194050" cy="16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 txBox="1"/>
          <p:nvPr/>
        </p:nvSpPr>
        <p:spPr>
          <a:xfrm>
            <a:off x="832075" y="418475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Abadi et al, “TensorFlow: Large-Scale Machine Learning on Heterogeneous Distributed Systems”</a:t>
            </a:r>
          </a:p>
        </p:txBody>
      </p:sp>
      <p:pic>
        <p:nvPicPr>
          <p:cNvPr id="1253" name="Shape 1253"/>
          <p:cNvPicPr preferRelativeResize="0"/>
          <p:nvPr/>
        </p:nvPicPr>
        <p:blipFill rotWithShape="1">
          <a:blip r:embed="rId3">
            <a:alphaModFix/>
          </a:blip>
          <a:srcRect b="0" l="0" r="0" t="48615"/>
          <a:stretch/>
        </p:blipFill>
        <p:spPr>
          <a:xfrm>
            <a:off x="4552200" y="1854275"/>
            <a:ext cx="4194050" cy="179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